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338" r:id="rId3"/>
    <p:sldId id="4830" r:id="rId4"/>
    <p:sldId id="484" r:id="rId5"/>
    <p:sldId id="500" r:id="rId6"/>
    <p:sldId id="280" r:id="rId7"/>
    <p:sldId id="4835" r:id="rId8"/>
    <p:sldId id="419" r:id="rId9"/>
    <p:sldId id="306" r:id="rId10"/>
    <p:sldId id="423" r:id="rId11"/>
    <p:sldId id="424" r:id="rId12"/>
    <p:sldId id="503" r:id="rId13"/>
    <p:sldId id="502" r:id="rId14"/>
    <p:sldId id="504" r:id="rId15"/>
    <p:sldId id="506" r:id="rId16"/>
    <p:sldId id="507" r:id="rId17"/>
    <p:sldId id="505" r:id="rId18"/>
    <p:sldId id="431" r:id="rId19"/>
    <p:sldId id="4831" r:id="rId20"/>
    <p:sldId id="509" r:id="rId21"/>
    <p:sldId id="490" r:id="rId22"/>
    <p:sldId id="4834" r:id="rId23"/>
    <p:sldId id="510" r:id="rId24"/>
    <p:sldId id="4832" r:id="rId25"/>
    <p:sldId id="511" r:id="rId26"/>
    <p:sldId id="480" r:id="rId27"/>
    <p:sldId id="481" r:id="rId28"/>
    <p:sldId id="527" r:id="rId29"/>
    <p:sldId id="528" r:id="rId30"/>
    <p:sldId id="514" r:id="rId31"/>
    <p:sldId id="515" r:id="rId32"/>
    <p:sldId id="286" r:id="rId33"/>
    <p:sldId id="287" r:id="rId34"/>
    <p:sldId id="288" r:id="rId35"/>
    <p:sldId id="478" r:id="rId36"/>
    <p:sldId id="513" r:id="rId37"/>
    <p:sldId id="290" r:id="rId38"/>
    <p:sldId id="483" r:id="rId39"/>
    <p:sldId id="508" r:id="rId40"/>
    <p:sldId id="526" r:id="rId41"/>
    <p:sldId id="376" r:id="rId42"/>
    <p:sldId id="488" r:id="rId43"/>
    <p:sldId id="415" r:id="rId44"/>
    <p:sldId id="378" r:id="rId45"/>
    <p:sldId id="492" r:id="rId46"/>
    <p:sldId id="405" r:id="rId47"/>
    <p:sldId id="7387" r:id="rId48"/>
    <p:sldId id="7386" r:id="rId49"/>
    <p:sldId id="517" r:id="rId50"/>
    <p:sldId id="518" r:id="rId51"/>
    <p:sldId id="519" r:id="rId52"/>
    <p:sldId id="520" r:id="rId53"/>
    <p:sldId id="523" r:id="rId54"/>
    <p:sldId id="524" r:id="rId55"/>
    <p:sldId id="522" r:id="rId56"/>
    <p:sldId id="521" r:id="rId57"/>
  </p:sldIdLst>
  <p:sldSz cx="12192000" cy="6858000"/>
  <p:notesSz cx="6807200" cy="9939338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00FF"/>
    <a:srgbClr val="E50BBB"/>
    <a:srgbClr val="CCCCFF"/>
    <a:srgbClr val="FFFFCC"/>
    <a:srgbClr val="99FF99"/>
    <a:srgbClr val="FFCCFF"/>
    <a:srgbClr val="FFFF99"/>
    <a:srgbClr val="99D19D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712" autoAdjust="0"/>
    <p:restoredTop sz="73665" autoAdjust="0"/>
  </p:normalViewPr>
  <p:slideViewPr>
    <p:cSldViewPr snapToGrid="0">
      <p:cViewPr varScale="1">
        <p:scale>
          <a:sx n="79" d="100"/>
          <a:sy n="79" d="100"/>
        </p:scale>
        <p:origin x="1596" y="114"/>
      </p:cViewPr>
      <p:guideLst>
        <p:guide orient="horz" pos="2160"/>
        <p:guide pos="3840"/>
      </p:guideLst>
    </p:cSldViewPr>
  </p:slideViewPr>
  <p:outlineViewPr>
    <p:cViewPr>
      <p:scale>
        <a:sx n="20" d="100"/>
        <a:sy n="20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5.xml"/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19D44-08EA-413C-8F75-29722692CE12}" type="datetimeFigureOut">
              <a:rPr lang="ms-MY" smtClean="0"/>
              <a:t>5/01/2026</a:t>
            </a:fld>
            <a:endParaRPr lang="ms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s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2162D-99BC-4C17-90A3-4364F82F767F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12090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group.org/sites/default/files/docs/downloads/n190p_5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ms-MY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tabLst/>
              <a:defRPr/>
            </a:pPr>
            <a:r>
              <a:rPr lang="ms-MY" sz="1200" b="1">
                <a:latin typeface="Arial" panose="020B0604020202020204" pitchFamily="34" charset="0"/>
                <a:cs typeface="Arial" panose="020B0604020202020204" pitchFamily="34" charset="0"/>
              </a:rPr>
              <a:t>Nota/Panduan:</a:t>
            </a:r>
          </a:p>
          <a:p>
            <a:pPr marL="0" indent="0" algn="l">
              <a:buSzPct val="90000"/>
              <a:buFont typeface="+mj-lt"/>
              <a:buNone/>
            </a:pPr>
            <a:endParaRPr lang="ms-MY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r>
              <a:rPr lang="ms-MY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Latar belakang dan keterangan ringkas mengenai </a:t>
            </a:r>
            <a:r>
              <a:rPr lang="ms-MY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kronologi projek/ evolusi berkaitan</a:t>
            </a:r>
            <a:r>
              <a:rPr lang="ms-MY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teknologi </a:t>
            </a:r>
            <a:r>
              <a:rPr lang="ms-MY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 (Tajuk Projek/ Kos Projek/ Punca Kuasa/ Perubahan Teknologi/ Pembaharuan Lesen/ Peningkatan Platform/ Peningkatan Sistem/ Perluasan Penggunaan)</a:t>
            </a:r>
          </a:p>
          <a:p>
            <a:pPr marL="342900" indent="-342900" algn="just">
              <a:buSzPct val="90000"/>
              <a:buFont typeface="+mj-lt"/>
              <a:buAutoNum type="arabicPeriod"/>
            </a:pPr>
            <a:r>
              <a:rPr lang="ms-MY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Masukkan maklumat berikut (jika berkaitan):</a:t>
            </a:r>
          </a:p>
          <a:p>
            <a:pPr marL="800100" lvl="1" indent="-342900" algn="just">
              <a:buSzPct val="100000"/>
              <a:buFont typeface="+mj-lt"/>
              <a:buAutoNum type="alphaLcParenR"/>
            </a:pPr>
            <a:r>
              <a:rPr lang="ms-MY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Nama projek/ sistem</a:t>
            </a:r>
          </a:p>
          <a:p>
            <a:pPr marL="800100" lvl="1" indent="-342900" algn="just">
              <a:buSzPct val="100000"/>
              <a:buFont typeface="+mj-lt"/>
              <a:buAutoNum type="alphaLcParenR"/>
            </a:pPr>
            <a:r>
              <a:rPr lang="ms-MY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 </a:t>
            </a:r>
          </a:p>
          <a:p>
            <a:pPr marL="800100" lvl="1" indent="-342900" algn="just">
              <a:buSzPct val="100000"/>
              <a:buFont typeface="+mj-lt"/>
              <a:buAutoNum type="alphaLcParenR"/>
            </a:pPr>
            <a:r>
              <a:rPr lang="ms-MY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Pangkalan data</a:t>
            </a:r>
          </a:p>
          <a:p>
            <a:pPr marL="800100" lvl="1" indent="-342900" algn="just">
              <a:buSzPct val="100000"/>
              <a:buFont typeface="+mj-lt"/>
              <a:buAutoNum type="alphaLcParenR"/>
            </a:pPr>
            <a:r>
              <a:rPr lang="ms-MY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 dan tempoh kontrak</a:t>
            </a:r>
          </a:p>
          <a:p>
            <a:pPr marL="800100" lvl="1" indent="-342900" algn="just">
              <a:buSzPct val="100000"/>
              <a:buFont typeface="+mj-lt"/>
              <a:buAutoNum type="alphaLcParenR"/>
            </a:pPr>
            <a:r>
              <a:rPr lang="ms-MY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Nama pembekal</a:t>
            </a:r>
          </a:p>
          <a:p>
            <a:pPr marL="800100" lvl="1" indent="-342900" algn="just">
              <a:buSzPct val="100000"/>
              <a:buFont typeface="+mj-lt"/>
              <a:buAutoNum type="alphaLcParenR"/>
            </a:pPr>
            <a:r>
              <a:rPr lang="ms-MY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Bilangan perkakasan/ perisian</a:t>
            </a:r>
          </a:p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2162D-99BC-4C17-90A3-4364F82F767F}" type="slidenum">
              <a:rPr lang="ms-MY" smtClean="0"/>
              <a:t>10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121899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s-MY" sz="1200" b="1">
                <a:latin typeface="Arial" panose="020B0604020202020204" pitchFamily="34" charset="0"/>
                <a:cs typeface="Arial" panose="020B0604020202020204" pitchFamily="34" charset="0"/>
              </a:rPr>
              <a:t>Nota/Panduan:</a:t>
            </a:r>
          </a:p>
          <a:p>
            <a:endParaRPr lang="ms-MY"/>
          </a:p>
          <a:p>
            <a:pPr marL="349242" marR="0" lvl="0" indent="-349242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ms-MY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Sila rujuk pautan</a:t>
            </a:r>
            <a:r>
              <a:rPr kumimoji="0" lang="ms-MY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ms-MY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dibawah untuk rujukan elemen arkitektur:</a:t>
            </a:r>
          </a:p>
          <a:p>
            <a:pPr marL="349242" marR="0" lvl="0" indent="-349242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ms-MY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https://www.opengroup.org/sites/default/files/docs/downloads/n190p_5.pdf</a:t>
            </a:r>
            <a:r>
              <a:rPr kumimoji="0" lang="ms-MY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2162D-99BC-4C17-90A3-4364F82F767F}" type="slidenum">
              <a:rPr lang="ms-MY" smtClean="0"/>
              <a:t>11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03535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2162D-99BC-4C17-90A3-4364F82F767F}" type="slidenum">
              <a:rPr lang="ms-MY" smtClean="0"/>
              <a:t>12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211438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s-MY" sz="1200" b="1">
                <a:latin typeface="Arial" panose="020B0604020202020204" pitchFamily="34" charset="0"/>
                <a:cs typeface="Arial" panose="020B0604020202020204" pitchFamily="34" charset="0"/>
              </a:rPr>
              <a:t>Nota/Panduan: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ms-MY" sz="1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r>
              <a:rPr kumimoji="0" lang="ms-MY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Masukkan gambar rajah bisnes proses yang menyokong permohonan projek (As-Is dan To-Be)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r>
              <a:rPr kumimoji="0" lang="ms-MY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Perlu menggambarkan keseluruhan bisnes proses di agensi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ms-MY" sz="1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2162D-99BC-4C17-90A3-4364F82F767F}" type="slidenum">
              <a:rPr lang="ms-MY" smtClean="0"/>
              <a:t>13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286200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s-MY" sz="1200" b="1">
                <a:latin typeface="Arial" panose="020B0604020202020204" pitchFamily="34" charset="0"/>
                <a:cs typeface="Arial" panose="020B0604020202020204" pitchFamily="34" charset="0"/>
              </a:rPr>
              <a:t>Nota/Panduan: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ms-MY" sz="1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8000"/>
              <a:buFont typeface="+mj-lt"/>
              <a:buAutoNum type="arabicPeriod"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Menggambarkan proses kerja perkhidmatan yang berkaitan, struktur aplikasi dan modul terlibat, pengintegrasian data serta perkhidmatan aplikasi yang diberikan kepada pengguna aplikasi.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8000"/>
              <a:buFont typeface="+mj-lt"/>
              <a:buAutoNum type="arabicPeriod"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8000"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Gambar rajah yang menunjukkan perkhidmatan, pengguna/pemegang taruh, proses/modul, maklumat/data dan agensi luar yang berkaitan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8000"/>
              <a:buFont typeface="+mj-lt"/>
              <a:buAutoNum type="arabicPeriod"/>
              <a:tabLst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8000"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Hanya gambarkan berkaitan dengan projek ini.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ms-MY" sz="1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2162D-99BC-4C17-90A3-4364F82F767F}" type="slidenum">
              <a:rPr lang="ms-MY" smtClean="0"/>
              <a:t>14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164067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s-MY" sz="1200" b="1">
                <a:latin typeface="Arial" panose="020B0604020202020204" pitchFamily="34" charset="0"/>
                <a:cs typeface="Arial" panose="020B0604020202020204" pitchFamily="34" charset="0"/>
              </a:rPr>
              <a:t>Nota/Panduan:</a:t>
            </a:r>
          </a:p>
          <a:p>
            <a:endParaRPr lang="ms-MY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73000"/>
              <a:buFont typeface="Arial" panose="020B0604020202020204" pitchFamily="34" charset="0"/>
              <a:buNone/>
              <a:tabLst/>
              <a:defRPr/>
            </a:pPr>
            <a:r>
              <a:rPr kumimoji="0" lang="ms-MY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Menjelaskan </a:t>
            </a:r>
            <a:r>
              <a:rPr kumimoji="0" lang="ms-MY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Fungsi Hierarki </a:t>
            </a: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Business</a:t>
            </a:r>
            <a:r>
              <a:rPr kumimoji="0" lang="ms-MY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ms-MY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dalam sistem yang hendak dibangunkan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73000"/>
              <a:buFont typeface="Wingdings" panose="05000000000000000000" pitchFamily="2" charset="2"/>
              <a:buChar char="Ø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2162D-99BC-4C17-90A3-4364F82F767F}" type="slidenum">
              <a:rPr lang="ms-MY" smtClean="0"/>
              <a:t>15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675510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s-MY" sz="1200" b="1">
                <a:latin typeface="Arial" panose="020B0604020202020204" pitchFamily="34" charset="0"/>
                <a:cs typeface="Arial" panose="020B0604020202020204" pitchFamily="34" charset="0"/>
              </a:rPr>
              <a:t>Nota/Panduan:</a:t>
            </a:r>
          </a:p>
          <a:p>
            <a:endParaRPr lang="ms-MY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73000"/>
              <a:buFont typeface="Arial" panose="020B0604020202020204" pitchFamily="34" charset="0"/>
              <a:buNone/>
              <a:tabLst/>
              <a:defRPr/>
            </a:pPr>
            <a:r>
              <a:rPr kumimoji="0" lang="ms-MY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Menjelaskan </a:t>
            </a:r>
            <a:r>
              <a:rPr kumimoji="0" lang="ms-MY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Fungsi Setiap Modul </a:t>
            </a:r>
            <a:r>
              <a:rPr kumimoji="0" lang="ms-MY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dalam sistem yang hendak dibangunkan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73000"/>
              <a:buFont typeface="Wingdings" panose="05000000000000000000" pitchFamily="2" charset="2"/>
              <a:buChar char="Ø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2162D-99BC-4C17-90A3-4364F82F767F}" type="slidenum">
              <a:rPr lang="ms-MY" smtClean="0"/>
              <a:t>16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669330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4988" marR="0" lvl="0" indent="-5349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3000"/>
              <a:buFontTx/>
              <a:buNone/>
              <a:tabLst/>
              <a:defRPr/>
            </a:pPr>
            <a:r>
              <a:rPr lang="ms-MY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sz="1200" b="1">
                <a:latin typeface="Arial" panose="020B0604020202020204" pitchFamily="34" charset="0"/>
                <a:cs typeface="Arial" panose="020B0604020202020204" pitchFamily="34" charset="0"/>
              </a:rPr>
              <a:t>Nota/Panduan:</a:t>
            </a:r>
          </a:p>
          <a:p>
            <a:pPr marL="534988" indent="-534988" algn="l">
              <a:buClr>
                <a:schemeClr val="accent1"/>
              </a:buClr>
              <a:buSzPct val="73000"/>
            </a:pPr>
            <a:endParaRPr lang="ms-MY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indent="-534988" algn="l">
              <a:buClr>
                <a:schemeClr val="accent1"/>
              </a:buClr>
              <a:buSzPct val="73000"/>
              <a:buAutoNum type="arabicPeriod"/>
            </a:pPr>
            <a:r>
              <a:rPr lang="ms-MY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Menjelaskan norma agihan perkakasan ICT Kementerian/ Agensi.  Pastikan norma agihan merujuk kepada </a:t>
            </a:r>
            <a:r>
              <a:rPr kumimoji="0" lang="ms-MY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Garis Panduan Pengagihan Perkakasan ICT Kementerian/ Agensi.</a:t>
            </a:r>
            <a:endParaRPr kumimoji="0" lang="ms-MY" sz="12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34988" indent="-534988" algn="l">
              <a:buClr>
                <a:schemeClr val="accent1"/>
              </a:buClr>
              <a:buSzPct val="73000"/>
              <a:buAutoNum type="arabicPeriod"/>
            </a:pPr>
            <a:r>
              <a:rPr lang="ms-MY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Menjelaskan ringkasan agihan perkakasan ICT Kementerian/ Agensi.  (1 muka surat)</a:t>
            </a:r>
          </a:p>
          <a:p>
            <a:pPr marL="534988" indent="-534988" algn="l">
              <a:buClr>
                <a:schemeClr val="accent1"/>
              </a:buClr>
              <a:buSzPct val="73000"/>
              <a:buAutoNum type="arabicPeriod"/>
            </a:pPr>
            <a:r>
              <a:rPr lang="ms-MY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Kedua-dua perkara ini perlu disediakan bagi permohonan perkhidmatan sewaan.</a:t>
            </a:r>
          </a:p>
          <a:p>
            <a:pPr algn="l">
              <a:buClr>
                <a:schemeClr val="accent1"/>
              </a:buClr>
              <a:buSzPct val="73000"/>
            </a:pPr>
            <a:endParaRPr lang="ms-MY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2162D-99BC-4C17-90A3-4364F82F767F}" type="slidenum">
              <a:rPr lang="ms-MY" smtClean="0"/>
              <a:t>18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695785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2162D-99BC-4C17-90A3-4364F82F767F}" type="slidenum">
              <a:rPr lang="ms-MY" smtClean="0"/>
              <a:t>19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4872261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b="1"/>
              <a:t>Nota/Panduan:</a:t>
            </a:r>
          </a:p>
          <a:p>
            <a:endParaRPr lang="en-MY"/>
          </a:p>
          <a:p>
            <a:pPr marL="342900" indent="-342900">
              <a:buFont typeface="+mj-lt"/>
              <a:buAutoNum type="arabicPeriod"/>
            </a:pPr>
            <a:r>
              <a:rPr lang="ms-MY">
                <a:latin typeface="Arial" panose="020B0604020202020204" pitchFamily="34" charset="0"/>
                <a:cs typeface="Arial" panose="020B0604020202020204" pitchFamily="34" charset="0"/>
              </a:rPr>
              <a:t>Maklumat / Fakta / Statistik / Perbandingan yang menyokong fakta di dalam Slaid Justifikasi Keperluan Projek.</a:t>
            </a:r>
          </a:p>
          <a:p>
            <a:pPr marL="342900" indent="-342900">
              <a:buFont typeface="+mj-lt"/>
              <a:buAutoNum type="arabicPeriod"/>
            </a:pPr>
            <a:endParaRPr lang="ms-MY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ms-MY">
                <a:latin typeface="Arial" panose="020B0604020202020204" pitchFamily="34" charset="0"/>
                <a:cs typeface="Arial" panose="020B0604020202020204" pitchFamily="34" charset="0"/>
              </a:rPr>
              <a:t>Perbandingan berdasarkan bilangan item perolehan/modul aplikasi/kriteria keperluan.</a:t>
            </a:r>
          </a:p>
          <a:p>
            <a:pPr marL="342900" indent="-342900">
              <a:buFont typeface="+mj-lt"/>
              <a:buAutoNum type="arabicPeriod"/>
            </a:pPr>
            <a:endParaRPr lang="ms-MY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ms-MY">
                <a:latin typeface="Arial" panose="020B0604020202020204" pitchFamily="34" charset="0"/>
                <a:cs typeface="Arial" panose="020B0604020202020204" pitchFamily="34" charset="0"/>
              </a:rPr>
              <a:t>Format adalah bebas.</a:t>
            </a:r>
          </a:p>
          <a:p>
            <a:pPr marL="342900" indent="-342900">
              <a:buFont typeface="+mj-lt"/>
              <a:buAutoNum type="arabicPeriod"/>
            </a:pPr>
            <a:endParaRPr lang="ms-MY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ms-MY" i="1">
                <a:latin typeface="Arial" panose="020B0604020202020204" pitchFamily="34" charset="0"/>
                <a:cs typeface="Arial" panose="020B0604020202020204" pitchFamily="34" charset="0"/>
              </a:rPr>
              <a:t>Lesson Learnt </a:t>
            </a:r>
            <a:r>
              <a:rPr lang="ms-MY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ms-MY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>
                <a:latin typeface="Arial" panose="020B0604020202020204" pitchFamily="34" charset="0"/>
                <a:cs typeface="Arial" panose="020B0604020202020204" pitchFamily="34" charset="0"/>
              </a:rPr>
              <a:t>projek lepas/sebelum.</a:t>
            </a:r>
            <a:endParaRPr lang="ms-MY"/>
          </a:p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2162D-99BC-4C17-90A3-4364F82F767F}" type="slidenum">
              <a:rPr lang="ms-MY" smtClean="0"/>
              <a:t>20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634538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ms-MY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26706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328B229-DB28-466D-98DD-0DF0FC4C89DD}" type="slidenum">
              <a:rPr lang="ms-MY" altLang="ms-MY" smtClean="0"/>
              <a:pPr eaLnBrk="1" hangingPunct="1">
                <a:spcBef>
                  <a:spcPct val="0"/>
                </a:spcBef>
              </a:pPr>
              <a:t>21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15073462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328B229-DB28-466D-98DD-0DF0FC4C89DD}" type="slidenum">
              <a:rPr lang="ms-MY" altLang="ms-MY" smtClean="0"/>
              <a:pPr eaLnBrk="1" hangingPunct="1">
                <a:spcBef>
                  <a:spcPct val="0"/>
                </a:spcBef>
              </a:pPr>
              <a:t>22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15073462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ms-MY"/>
              <a:t>PMO = Pasukan Kualiti, CM</a:t>
            </a:r>
          </a:p>
          <a:p>
            <a:pPr eaLnBrk="1" hangingPunct="1"/>
            <a:r>
              <a:rPr lang="en-US" altLang="ms-MY"/>
              <a:t>Pasukan Helpdesk = Projek Sewaan/ Perkakasan</a:t>
            </a:r>
          </a:p>
          <a:p>
            <a:pPr eaLnBrk="1" hangingPunct="1"/>
            <a:endParaRPr lang="en-US" altLang="ms-MY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328B229-DB28-466D-98DD-0DF0FC4C89DD}" type="slidenum">
              <a:rPr lang="ms-MY" altLang="ms-MY" smtClean="0"/>
              <a:pPr eaLnBrk="1" hangingPunct="1">
                <a:spcBef>
                  <a:spcPct val="0"/>
                </a:spcBef>
              </a:pPr>
              <a:t>23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7606340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ms-MY" b="1"/>
              <a:t>Nota/Panduan:</a:t>
            </a:r>
          </a:p>
          <a:p>
            <a:pPr eaLnBrk="1" hangingPunct="1"/>
            <a:endParaRPr lang="en-US" altLang="ms-MY"/>
          </a:p>
          <a:p>
            <a:pPr marL="342900" indent="-342900" algn="l">
              <a:buSzPct val="90000"/>
              <a:buFont typeface="+mj-lt"/>
              <a:buAutoNum type="arabicPeriod"/>
            </a:pPr>
            <a:r>
              <a:rPr lang="ms-MY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Masukkan jadual pelaksanaan berdasarkan fasa pelaksanaan projek yang meliputi skop kerja terlibat (Sekurang-kurangnya </a:t>
            </a:r>
            <a:r>
              <a:rPr lang="ms-MY" sz="1200" b="0" i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 breakdown structure </a:t>
            </a:r>
            <a:r>
              <a:rPr lang="ms-MY" sz="12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s-MY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WBS) tahap 2)</a:t>
            </a:r>
          </a:p>
          <a:p>
            <a:pPr marL="342900" indent="-342900" algn="l">
              <a:buSzPct val="90000"/>
              <a:buFont typeface="+mj-lt"/>
              <a:buAutoNum type="arabicPeriod"/>
            </a:pPr>
            <a:endParaRPr lang="ms-MY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SzPct val="90000"/>
              <a:buFont typeface="+mj-lt"/>
              <a:buAutoNum type="arabicPeriod"/>
            </a:pPr>
            <a:r>
              <a:rPr lang="ms-MY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Hendaklah letakkan </a:t>
            </a:r>
            <a:r>
              <a:rPr lang="ms-MY" sz="1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milestone</a:t>
            </a:r>
            <a:r>
              <a:rPr lang="ms-MY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jangkaan siap</a:t>
            </a:r>
          </a:p>
          <a:p>
            <a:pPr marL="342900" indent="-342900" algn="l">
              <a:buSzPct val="90000"/>
              <a:buFont typeface="+mj-lt"/>
              <a:buAutoNum type="arabicPeriod"/>
            </a:pPr>
            <a:endParaRPr lang="ms-MY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SzPct val="90000"/>
              <a:buFont typeface="+mj-lt"/>
              <a:buAutoNum type="arabicPeriod"/>
            </a:pPr>
            <a:r>
              <a:rPr lang="ms-MY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Merujuk kepada Pekeliling Transformasi Pentadbiran Awam Bilangan 3 Tahun 2018: Panduan Pengurusan Projek ICT Sektor Awam (PPrISA)  </a:t>
            </a:r>
          </a:p>
          <a:p>
            <a:pPr marL="342900" indent="-342900" algn="l">
              <a:buSzPct val="90000"/>
              <a:buFont typeface="+mj-lt"/>
              <a:buAutoNum type="arabicPeriod"/>
            </a:pPr>
            <a:endParaRPr lang="ms-MY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SzPct val="90000"/>
              <a:buFont typeface="+mj-lt"/>
              <a:buAutoNum type="arabicPeriod"/>
            </a:pPr>
            <a:r>
              <a:rPr lang="ms-MY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 pembangunan sistem, sila rujuk Buku Panduan Kejuruteraan Sistem Aplikasi Sektor Awam (KRISA)</a:t>
            </a:r>
            <a:endParaRPr lang="ms-MY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SzPct val="90000"/>
              <a:buFont typeface="+mj-lt"/>
              <a:buAutoNum type="arabicPeriod"/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ms-MY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328B229-DB28-466D-98DD-0DF0FC4C89DD}" type="slidenum">
              <a:rPr lang="ms-MY" altLang="ms-MY" smtClean="0"/>
              <a:pPr eaLnBrk="1" hangingPunct="1">
                <a:spcBef>
                  <a:spcPct val="0"/>
                </a:spcBef>
              </a:pPr>
              <a:t>24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11991583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328B229-DB28-466D-98DD-0DF0FC4C89DD}" type="slidenum">
              <a:rPr lang="ms-MY" altLang="ms-MY" smtClean="0"/>
              <a:pPr eaLnBrk="1" hangingPunct="1">
                <a:spcBef>
                  <a:spcPct val="0"/>
                </a:spcBef>
              </a:pPr>
              <a:t>25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8834226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3CD7BD7-DE53-4EE7-A651-060CFE0C156A}" type="slidenum">
              <a:rPr lang="ms-MY" altLang="ms-MY" smtClean="0"/>
              <a:pPr eaLnBrk="1" hangingPunct="1">
                <a:spcBef>
                  <a:spcPct val="0"/>
                </a:spcBef>
              </a:pPr>
              <a:t>26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34113790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04C5124-444C-498E-8921-5234466D128C}" type="slidenum">
              <a:rPr lang="ms-MY" altLang="ms-MY" smtClean="0"/>
              <a:pPr eaLnBrk="1" hangingPunct="1">
                <a:spcBef>
                  <a:spcPct val="0"/>
                </a:spcBef>
              </a:pPr>
              <a:t>27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39568435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04C5124-444C-498E-8921-5234466D128C}" type="slidenum">
              <a:rPr lang="ms-MY" altLang="ms-MY" smtClean="0"/>
              <a:pPr eaLnBrk="1" hangingPunct="1">
                <a:spcBef>
                  <a:spcPct val="0"/>
                </a:spcBef>
              </a:pPr>
              <a:t>28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8697264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04C5124-444C-498E-8921-5234466D128C}" type="slidenum">
              <a:rPr lang="ms-MY" altLang="ms-MY" smtClean="0"/>
              <a:pPr eaLnBrk="1" hangingPunct="1">
                <a:spcBef>
                  <a:spcPct val="0"/>
                </a:spcBef>
              </a:pPr>
              <a:t>29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498175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04C5124-444C-498E-8921-5234466D128C}" type="slidenum">
              <a:rPr lang="ms-MY" altLang="ms-MY" smtClean="0"/>
              <a:pPr eaLnBrk="1" hangingPunct="1">
                <a:spcBef>
                  <a:spcPct val="0"/>
                </a:spcBef>
              </a:pPr>
              <a:t>30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4286280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120"/>
            <a:fld id="{B2F2162D-99BC-4C17-90A3-4364F82F767F}" type="slidenum">
              <a:rPr lang="ms-MY">
                <a:solidFill>
                  <a:prstClr val="black"/>
                </a:solidFill>
                <a:latin typeface="Calibri" panose="020F0502020204030204"/>
              </a:rPr>
              <a:pPr defTabSz="913120"/>
              <a:t>3</a:t>
            </a:fld>
            <a:endParaRPr lang="ms-MY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963115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ms-MY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Unadjusted Function Point (UFP)</a:t>
            </a:r>
            <a:endParaRPr lang="en-US" altLang="ms-MY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04C5124-444C-498E-8921-5234466D128C}" type="slidenum">
              <a:rPr lang="ms-MY" altLang="ms-MY" smtClean="0"/>
              <a:pPr eaLnBrk="1" hangingPunct="1">
                <a:spcBef>
                  <a:spcPct val="0"/>
                </a:spcBef>
              </a:pPr>
              <a:t>31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37273307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4A5365C-093C-4E59-B2EE-C1997E0B5A94}" type="slidenum">
              <a:rPr lang="ms-MY" altLang="ms-MY" smtClean="0"/>
              <a:pPr eaLnBrk="1" hangingPunct="1">
                <a:spcBef>
                  <a:spcPct val="0"/>
                </a:spcBef>
              </a:pPr>
              <a:t>32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23951021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4A5365C-093C-4E59-B2EE-C1997E0B5A94}" type="slidenum">
              <a:rPr lang="ms-MY" altLang="ms-MY" smtClean="0"/>
              <a:pPr eaLnBrk="1" hangingPunct="1">
                <a:spcBef>
                  <a:spcPct val="0"/>
                </a:spcBef>
              </a:pPr>
              <a:t>33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13938738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4A5365C-093C-4E59-B2EE-C1997E0B5A94}" type="slidenum">
              <a:rPr lang="ms-MY" altLang="ms-MY" smtClean="0"/>
              <a:pPr eaLnBrk="1" hangingPunct="1">
                <a:spcBef>
                  <a:spcPct val="0"/>
                </a:spcBef>
              </a:pPr>
              <a:t>34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12376176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4A5365C-093C-4E59-B2EE-C1997E0B5A94}" type="slidenum">
              <a:rPr lang="ms-MY" altLang="ms-MY" smtClean="0"/>
              <a:pPr eaLnBrk="1" hangingPunct="1">
                <a:spcBef>
                  <a:spcPct val="0"/>
                </a:spcBef>
              </a:pPr>
              <a:t>35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13603206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4A5365C-093C-4E59-B2EE-C1997E0B5A94}" type="slidenum">
              <a:rPr lang="ms-MY" altLang="ms-MY" smtClean="0"/>
              <a:pPr eaLnBrk="1" hangingPunct="1">
                <a:spcBef>
                  <a:spcPct val="0"/>
                </a:spcBef>
              </a:pPr>
              <a:t>36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38604439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D54012F-2107-475C-AF84-C673C4AA6530}" type="slidenum">
              <a:rPr lang="ms-MY" altLang="ms-MY" smtClean="0"/>
              <a:pPr eaLnBrk="1" hangingPunct="1">
                <a:spcBef>
                  <a:spcPct val="0"/>
                </a:spcBef>
              </a:pPr>
              <a:t>37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23922856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ms-MY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92106" indent="-3046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8624" indent="-2437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06074" indent="-2437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93523" indent="-2437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3477" indent="-2437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430" indent="-2437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3384" indent="-2437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3337" indent="-2437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246D69-2E4E-4368-95AB-C39D813E2797}" type="slidenum">
              <a:rPr lang="ms-MY" altLang="ms-MY" sz="130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38</a:t>
            </a:fld>
            <a:endParaRPr lang="ms-MY" altLang="ms-MY" sz="13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11276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ms-MY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92106" indent="-3046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8624" indent="-2437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06074" indent="-2437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93523" indent="-2437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3477" indent="-2437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430" indent="-2437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3384" indent="-2437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3337" indent="-2437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246D69-2E4E-4368-95AB-C39D813E2797}" type="slidenum">
              <a:rPr lang="ms-MY" altLang="ms-MY" sz="130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39</a:t>
            </a:fld>
            <a:endParaRPr lang="ms-MY" altLang="ms-MY" sz="13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0645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ms-MY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92106" indent="-3046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8624" indent="-2437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06074" indent="-2437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93523" indent="-2437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3477" indent="-2437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430" indent="-2437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3384" indent="-2437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3337" indent="-2437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246D69-2E4E-4368-95AB-C39D813E2797}" type="slidenum">
              <a:rPr lang="ms-MY" altLang="ms-MY" sz="130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40</a:t>
            </a:fld>
            <a:endParaRPr lang="ms-MY" altLang="ms-MY" sz="13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0264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86864" indent="-3026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10561" indent="-2421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94785" indent="-2421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179010" indent="-2421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663235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147459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631683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115907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7C4766E-3D98-47BA-90F4-E0B4E38CA563}" type="slidenum">
              <a:rPr lang="ms-MY" altLang="ms-MY" smtClean="0"/>
              <a:pPr eaLnBrk="1" hangingPunct="1">
                <a:spcBef>
                  <a:spcPct val="0"/>
                </a:spcBef>
              </a:pPr>
              <a:t>4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6833791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3CD7BD7-DE53-4EE7-A651-060CFE0C156A}" type="slidenum">
              <a:rPr lang="ms-MY" altLang="ms-MY" smtClean="0"/>
              <a:pPr eaLnBrk="1" hangingPunct="1">
                <a:spcBef>
                  <a:spcPct val="0"/>
                </a:spcBef>
              </a:pPr>
              <a:t>49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40692856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D54012F-2107-475C-AF84-C673C4AA6530}" type="slidenum">
              <a:rPr lang="ms-MY" altLang="ms-MY" smtClean="0"/>
              <a:pPr eaLnBrk="1" hangingPunct="1">
                <a:spcBef>
                  <a:spcPct val="0"/>
                </a:spcBef>
              </a:pPr>
              <a:t>50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844722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D54012F-2107-475C-AF84-C673C4AA6530}" type="slidenum">
              <a:rPr lang="ms-MY" altLang="ms-MY" smtClean="0"/>
              <a:pPr eaLnBrk="1" hangingPunct="1">
                <a:spcBef>
                  <a:spcPct val="0"/>
                </a:spcBef>
              </a:pPr>
              <a:t>51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18502468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D54012F-2107-475C-AF84-C673C4AA6530}" type="slidenum">
              <a:rPr lang="ms-MY" altLang="ms-MY" smtClean="0"/>
              <a:pPr eaLnBrk="1" hangingPunct="1">
                <a:spcBef>
                  <a:spcPct val="0"/>
                </a:spcBef>
              </a:pPr>
              <a:t>52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36084750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D54012F-2107-475C-AF84-C673C4AA6530}" type="slidenum">
              <a:rPr lang="ms-MY" altLang="ms-MY" smtClean="0"/>
              <a:pPr eaLnBrk="1" hangingPunct="1">
                <a:spcBef>
                  <a:spcPct val="0"/>
                </a:spcBef>
              </a:pPr>
              <a:t>53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19202691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D54012F-2107-475C-AF84-C673C4AA6530}" type="slidenum">
              <a:rPr lang="ms-MY" altLang="ms-MY" smtClean="0"/>
              <a:pPr eaLnBrk="1" hangingPunct="1">
                <a:spcBef>
                  <a:spcPct val="0"/>
                </a:spcBef>
              </a:pPr>
              <a:t>54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18032748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D54012F-2107-475C-AF84-C673C4AA6530}" type="slidenum">
              <a:rPr lang="ms-MY" altLang="ms-MY" smtClean="0"/>
              <a:pPr eaLnBrk="1" hangingPunct="1">
                <a:spcBef>
                  <a:spcPct val="0"/>
                </a:spcBef>
              </a:pPr>
              <a:t>55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42282247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D54012F-2107-475C-AF84-C673C4AA6530}" type="slidenum">
              <a:rPr lang="ms-MY" altLang="ms-MY" smtClean="0"/>
              <a:pPr eaLnBrk="1" hangingPunct="1">
                <a:spcBef>
                  <a:spcPct val="0"/>
                </a:spcBef>
              </a:pPr>
              <a:t>56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654168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86864" indent="-3026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10561" indent="-2421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94785" indent="-2421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179010" indent="-2421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663235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147459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631683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115907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7C4766E-3D98-47BA-90F4-E0B4E38CA563}" type="slidenum">
              <a:rPr lang="ms-MY" altLang="ms-MY" smtClean="0"/>
              <a:pPr eaLnBrk="1" hangingPunct="1">
                <a:spcBef>
                  <a:spcPct val="0"/>
                </a:spcBef>
              </a:pPr>
              <a:t>5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936883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328B229-DB28-466D-98DD-0DF0FC4C89DD}" type="slidenum">
              <a:rPr lang="ms-MY" altLang="ms-MY" smtClean="0"/>
              <a:pPr eaLnBrk="1" hangingPunct="1">
                <a:spcBef>
                  <a:spcPct val="0"/>
                </a:spcBef>
              </a:pPr>
              <a:t>6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852885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86864" indent="-3026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10561" indent="-2421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94785" indent="-2421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179010" indent="-2421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663235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147459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631683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115907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7C4766E-3D98-47BA-90F4-E0B4E38CA563}" type="slidenum">
              <a:rPr lang="ms-MY" altLang="ms-MY" smtClean="0"/>
              <a:pPr eaLnBrk="1" hangingPunct="1">
                <a:spcBef>
                  <a:spcPct val="0"/>
                </a:spcBef>
              </a:pPr>
              <a:t>7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896694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86864" indent="-3026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10561" indent="-2421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94785" indent="-2421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179010" indent="-2421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663235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147459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631683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115907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7C4766E-3D98-47BA-90F4-E0B4E38CA563}" type="slidenum">
              <a:rPr lang="ms-MY" altLang="ms-MY" smtClean="0"/>
              <a:pPr eaLnBrk="1" hangingPunct="1">
                <a:spcBef>
                  <a:spcPct val="0"/>
                </a:spcBef>
              </a:pPr>
              <a:t>8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4094833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s-MY" sz="1200" b="1">
                <a:latin typeface="Arial" panose="020B0604020202020204" pitchFamily="34" charset="0"/>
                <a:cs typeface="Arial" panose="020B0604020202020204" pitchFamily="34" charset="0"/>
              </a:rPr>
              <a:t>Nota/Panduan: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s-MY" sz="1200">
                <a:latin typeface="Arial" panose="020B0604020202020204" pitchFamily="34" charset="0"/>
                <a:cs typeface="Arial" panose="020B0604020202020204" pitchFamily="34" charset="0"/>
              </a:rPr>
              <a:t>Justifikasi projek perlu mengikut skop projek atau isu/ masalah yang dihadapi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s-MY" sz="1200">
                <a:latin typeface="Arial" panose="020B0604020202020204" pitchFamily="34" charset="0"/>
                <a:cs typeface="Arial" panose="020B0604020202020204" pitchFamily="34" charset="0"/>
              </a:rPr>
              <a:t>Outcome boleh merujuk kepada dokumen permohonan peruntukan kepada EPU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s-MY" sz="1200">
                <a:latin typeface="Arial" panose="020B0604020202020204" pitchFamily="34" charset="0"/>
                <a:cs typeface="Arial" panose="020B0604020202020204" pitchFamily="34" charset="0"/>
              </a:rPr>
              <a:t>Sekiranya ada slaid maklumat sokongan, sila </a:t>
            </a:r>
            <a:r>
              <a:rPr lang="ms-MY" sz="1200" i="1"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  <a:r>
              <a:rPr lang="ms-MY" sz="1200">
                <a:latin typeface="Arial" panose="020B0604020202020204" pitchFamily="34" charset="0"/>
                <a:cs typeface="Arial" panose="020B0604020202020204" pitchFamily="34" charset="0"/>
              </a:rPr>
              <a:t> kepada slaid tersebut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2162D-99BC-4C17-90A3-4364F82F767F}" type="slidenum">
              <a:rPr lang="ms-MY" smtClean="0"/>
              <a:t>9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96446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86525"/>
            <a:ext cx="2743200" cy="365125"/>
          </a:xfrm>
        </p:spPr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43802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86525"/>
            <a:ext cx="2743200" cy="365125"/>
          </a:xfrm>
        </p:spPr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001814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894616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9AB17-F647-4A22-A4B0-5AFB6B343795}" type="slidenum">
              <a:rPr lang="ms-MY"/>
              <a:pPr>
                <a:defRPr/>
              </a:pPr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132760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1_Cover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8"/>
          <p:cNvSpPr/>
          <p:nvPr/>
        </p:nvSpPr>
        <p:spPr>
          <a:xfrm>
            <a:off x="0" y="1905000"/>
            <a:ext cx="12192000" cy="2743200"/>
          </a:xfrm>
          <a:prstGeom prst="rect">
            <a:avLst/>
          </a:prstGeom>
          <a:solidFill>
            <a:schemeClr val="lt1">
              <a:alpha val="46274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58"/>
          <p:cNvSpPr/>
          <p:nvPr/>
        </p:nvSpPr>
        <p:spPr>
          <a:xfrm>
            <a:off x="0" y="0"/>
            <a:ext cx="12192000" cy="69580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58"/>
          <p:cNvSpPr txBox="1">
            <a:spLocks noGrp="1"/>
          </p:cNvSpPr>
          <p:nvPr>
            <p:ph type="body" idx="1"/>
          </p:nvPr>
        </p:nvSpPr>
        <p:spPr>
          <a:xfrm>
            <a:off x="1828800" y="2133600"/>
            <a:ext cx="9550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 i="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58"/>
          <p:cNvSpPr txBox="1">
            <a:spLocks noGrp="1"/>
          </p:cNvSpPr>
          <p:nvPr>
            <p:ph type="body" idx="2"/>
          </p:nvPr>
        </p:nvSpPr>
        <p:spPr>
          <a:xfrm>
            <a:off x="1828800" y="2819400"/>
            <a:ext cx="9550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 i="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833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61125"/>
            <a:ext cx="2743200" cy="365125"/>
          </a:xfrm>
        </p:spPr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00334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61125"/>
            <a:ext cx="2743200" cy="365125"/>
          </a:xfrm>
        </p:spPr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42289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48800" y="6448425"/>
            <a:ext cx="2743200" cy="365125"/>
          </a:xfrm>
        </p:spPr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46134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92241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457950"/>
            <a:ext cx="2743200" cy="365125"/>
          </a:xfrm>
        </p:spPr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40948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83350"/>
            <a:ext cx="2743200" cy="365125"/>
          </a:xfrm>
        </p:spPr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70062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48800" y="6461125"/>
            <a:ext cx="2743200" cy="365125"/>
          </a:xfrm>
        </p:spPr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29476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48800" y="6473825"/>
            <a:ext cx="2743200" cy="365125"/>
          </a:xfrm>
        </p:spPr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68918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66984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hyperlink" Target="https://drive.google.com/drive/folders/1Xygt8pVI-GbuVuxSOArAPGJOUXhV6CFt?usp=shar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slide" Target="slide41.xml"/><Relationship Id="rId7" Type="http://schemas.openxmlformats.org/officeDocument/2006/relationships/slide" Target="slide4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4.xml"/><Relationship Id="rId5" Type="http://schemas.openxmlformats.org/officeDocument/2006/relationships/slide" Target="slide43.xml"/><Relationship Id="rId4" Type="http://schemas.openxmlformats.org/officeDocument/2006/relationships/slide" Target="slide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/>
          <p:nvPr/>
        </p:nvSpPr>
        <p:spPr>
          <a:xfrm>
            <a:off x="0" y="1355626"/>
            <a:ext cx="12192000" cy="1152000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ms-MY" sz="3600" b="1" i="0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PERMOHONAN JPICT DOA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None/>
            </a:pPr>
            <a:r>
              <a:rPr lang="ms-MY" sz="2000" b="1" i="0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(DOA/JPICT/</a:t>
            </a:r>
            <a:r>
              <a:rPr lang="ms-MY" sz="2000" b="1" i="0" strike="noStrike" cap="none">
                <a:latin typeface="Arial"/>
                <a:ea typeface="Arial"/>
                <a:cs typeface="Arial"/>
                <a:sym typeface="Arial"/>
              </a:rPr>
              <a:t>2026</a:t>
            </a:r>
            <a:r>
              <a:rPr lang="ms-MY" sz="2000" b="1" i="0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/xx</a:t>
            </a:r>
            <a:r>
              <a:rPr lang="ms-MY" sz="2000" b="1" i="0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100" name="Google Shape;100;p1"/>
          <p:cNvSpPr txBox="1"/>
          <p:nvPr/>
        </p:nvSpPr>
        <p:spPr>
          <a:xfrm>
            <a:off x="123825" y="2852936"/>
            <a:ext cx="11934825" cy="320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ms-MY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KOD MyProjek : </a:t>
            </a:r>
            <a:r>
              <a:rPr lang="ms-MY" sz="2000" b="1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P2111XXX / </a:t>
            </a:r>
            <a:r>
              <a:rPr lang="fi-FI" sz="2000" b="1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PERMOHONAN PERUNTUKAN RMKe-13 RP2 2027</a:t>
            </a:r>
          </a:p>
          <a:p>
            <a:pPr marL="127000"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MY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TAJUK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ms-MY" sz="2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ms-MY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BAHAGIAN XX (BXX)</a:t>
            </a:r>
            <a:endParaRPr sz="2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ms-MY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JABATAN PERTANIAN MALAYSIA (DOA)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ms-MY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KEMENTERIAN PERTANIAN DAN KETERJAMINAN MAKANAN (KPKM)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3B8F80-D560-481D-9C44-F01E3750500D}"/>
              </a:ext>
            </a:extLst>
          </p:cNvPr>
          <p:cNvGrpSpPr/>
          <p:nvPr/>
        </p:nvGrpSpPr>
        <p:grpSpPr>
          <a:xfrm>
            <a:off x="4673600" y="89318"/>
            <a:ext cx="2844802" cy="1062765"/>
            <a:chOff x="4945465" y="108368"/>
            <a:chExt cx="2844802" cy="1062765"/>
          </a:xfrm>
        </p:grpSpPr>
        <p:pic>
          <p:nvPicPr>
            <p:cNvPr id="13" name="Picture 37">
              <a:extLst>
                <a:ext uri="{FF2B5EF4-FFF2-40B4-BE49-F238E27FC236}">
                  <a16:creationId xmlns:a16="http://schemas.microsoft.com/office/drawing/2014/main" id="{75B69EBA-E8DE-4361-85F1-FC77F8C35A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428" y="108368"/>
              <a:ext cx="904875" cy="72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67ABA9A3-AC79-47AF-AEDA-E8CCC2C14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5465" y="837708"/>
              <a:ext cx="2844802" cy="333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ms-MY" altLang="ms-MY" sz="7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ans Serif Collection" panose="020B0502040504020204" pitchFamily="34" charset="0"/>
                  <a:cs typeface="Arial" panose="020B0604020202020204" pitchFamily="34" charset="0"/>
                </a:rPr>
                <a:t>KEMENTERIAN PERTANIAN DAN KETERJAMINAN MAKANAN</a:t>
              </a:r>
              <a:r>
                <a:rPr kumimoji="0" lang="ms-MY" altLang="ms-MY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ans Serif Collection" panose="020B0502040504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ms-MY" altLang="ms-MY" sz="700" b="1">
                  <a:latin typeface="Arial" panose="020B0604020202020204" pitchFamily="34" charset="0"/>
                  <a:ea typeface="Sans Serif Collection" panose="020B0502040504020204" pitchFamily="34" charset="0"/>
                  <a:cs typeface="Arial" panose="020B0604020202020204" pitchFamily="34" charset="0"/>
                </a:rPr>
                <a:t>JABATAN PERTANIAN</a:t>
              </a:r>
              <a:endParaRPr kumimoji="0" lang="ms-MY" altLang="ms-MY" sz="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ans Serif Collection" panose="020B0502040504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FC9019B-D6C3-41E2-8DB4-7767C97D9287}"/>
              </a:ext>
            </a:extLst>
          </p:cNvPr>
          <p:cNvSpPr txBox="1"/>
          <p:nvPr/>
        </p:nvSpPr>
        <p:spPr>
          <a:xfrm>
            <a:off x="9880256" y="74931"/>
            <a:ext cx="2311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PAGE DOA</a:t>
            </a:r>
            <a:endParaRPr lang="en-MY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6213" rtl="0" eaLnBrk="1" latinLnBrk="0" hangingPunct="1"/>
            <a:r>
              <a:rPr lang="en-US" sz="2400" b="1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6. KRONOLOGI PROJEK/ HALA TUJU</a:t>
            </a:r>
            <a:endParaRPr lang="ms-MY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10</a:t>
            </a:fld>
            <a:endParaRPr lang="ms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593995-A937-4B4E-A05B-472D6574B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11032"/>
            <a:ext cx="5567438" cy="30859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A51E60-9589-482F-92E3-C8A4B385A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34" y="3726840"/>
            <a:ext cx="5501518" cy="31311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8FC266-FA7E-4535-BC7A-BFFFB6F15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044906"/>
            <a:ext cx="5334000" cy="27842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FD563A-5D9E-4026-A3CD-42B9FB0228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4426" y="2342522"/>
            <a:ext cx="4880109" cy="27023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97B091-EC0E-43AD-BEC9-C5808C4A35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385" y="511032"/>
            <a:ext cx="5501518" cy="29179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35951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6213"/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7.</a:t>
            </a: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LANDSCAPE MAP VIEW </a:t>
            </a: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(LMV) - DOA</a:t>
            </a:r>
            <a:r>
              <a:rPr lang="en-US" sz="2400" b="1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ms-MY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9700" y="718220"/>
            <a:ext cx="11887200" cy="600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tx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chemeClr val="accent1"/>
              </a:buClr>
              <a:buSzPct val="73000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z="9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11</a:t>
            </a:fld>
            <a:endParaRPr lang="ms-MY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CA0677-59C7-4D28-AA8D-1F6F2BAF8C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518415"/>
            <a:ext cx="11146972" cy="62504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B6C247E-C030-4076-BB2C-EDC28A614F84}"/>
              </a:ext>
            </a:extLst>
          </p:cNvPr>
          <p:cNvSpPr/>
          <p:nvPr/>
        </p:nvSpPr>
        <p:spPr>
          <a:xfrm>
            <a:off x="11312072" y="622971"/>
            <a:ext cx="765628" cy="432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MY" sz="10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Petunjuk</a:t>
            </a:r>
            <a:r>
              <a:rPr lang="en-MY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ms-MY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339F1B-5344-4139-8711-79E423460BA0}"/>
              </a:ext>
            </a:extLst>
          </p:cNvPr>
          <p:cNvSpPr/>
          <p:nvPr/>
        </p:nvSpPr>
        <p:spPr>
          <a:xfrm>
            <a:off x="11412311" y="1049874"/>
            <a:ext cx="565150" cy="20490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Baharu</a:t>
            </a:r>
            <a:endParaRPr lang="ms-MY" sz="7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DC0278-0BA1-457B-96FC-7767A7F34F8C}"/>
              </a:ext>
            </a:extLst>
          </p:cNvPr>
          <p:cNvSpPr txBox="1"/>
          <p:nvPr/>
        </p:nvSpPr>
        <p:spPr>
          <a:xfrm>
            <a:off x="9936480" y="24464"/>
            <a:ext cx="2255520" cy="540000"/>
          </a:xfrm>
          <a:prstGeom prst="rect">
            <a:avLst/>
          </a:prstGeom>
          <a:solidFill>
            <a:srgbClr val="FFFF00"/>
          </a:solidFill>
        </p:spPr>
        <p:txBody>
          <a:bodyPr wrap="square" anchor="ctr">
            <a:spAutoFit/>
          </a:bodyPr>
          <a:lstStyle/>
          <a:p>
            <a:r>
              <a:rPr lang="ms-MY" sz="1000" b="1">
                <a:latin typeface="Arial" panose="020B0604020202020204" pitchFamily="34" charset="0"/>
                <a:cs typeface="Arial" panose="020B0604020202020204" pitchFamily="34" charset="0"/>
              </a:rPr>
              <a:t>Nota: </a:t>
            </a:r>
            <a:r>
              <a:rPr lang="en-MY" sz="1000">
                <a:latin typeface="Arial" panose="020B0604020202020204" pitchFamily="34" charset="0"/>
                <a:cs typeface="Arial" panose="020B0604020202020204" pitchFamily="34" charset="0"/>
              </a:rPr>
              <a:t>Pilih yang berkaitan projek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482EEE-7674-4561-8B77-A7ADFFD0DBC7}"/>
              </a:ext>
            </a:extLst>
          </p:cNvPr>
          <p:cNvSpPr/>
          <p:nvPr/>
        </p:nvSpPr>
        <p:spPr>
          <a:xfrm>
            <a:off x="11410723" y="1350026"/>
            <a:ext cx="565150" cy="204903"/>
          </a:xfrm>
          <a:prstGeom prst="rect">
            <a:avLst/>
          </a:prstGeom>
          <a:noFill/>
          <a:ln w="1905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 License</a:t>
            </a:r>
            <a:endParaRPr lang="ms-MY" sz="7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19E00F-E361-4A24-9616-50D726A6D5CD}"/>
              </a:ext>
            </a:extLst>
          </p:cNvPr>
          <p:cNvSpPr/>
          <p:nvPr/>
        </p:nvSpPr>
        <p:spPr>
          <a:xfrm>
            <a:off x="11417105" y="1650178"/>
            <a:ext cx="565150" cy="204903"/>
          </a:xfrm>
          <a:prstGeom prst="rect">
            <a:avLst/>
          </a:prstGeom>
          <a:noFill/>
          <a:ln w="19050">
            <a:solidFill>
              <a:srgbClr val="00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Naik Taraf</a:t>
            </a:r>
            <a:endParaRPr lang="ms-MY" sz="7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EA4766-17F6-4A09-9A3B-E130DACEA02E}"/>
              </a:ext>
            </a:extLst>
          </p:cNvPr>
          <p:cNvSpPr/>
          <p:nvPr/>
        </p:nvSpPr>
        <p:spPr>
          <a:xfrm>
            <a:off x="11415517" y="1950330"/>
            <a:ext cx="565150" cy="20490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Lupus</a:t>
            </a:r>
            <a:endParaRPr lang="ms-MY" sz="7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715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6213"/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7a</a:t>
            </a: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VIEW</a:t>
            </a:r>
            <a:endParaRPr lang="ms-MY" sz="24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9700" y="718220"/>
            <a:ext cx="11887200" cy="600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tx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chemeClr val="accent1"/>
              </a:buClr>
              <a:buSzPct val="73000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z="9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12</a:t>
            </a:fld>
            <a:endParaRPr lang="ms-MY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DF61F00-B72D-4CE4-BE1F-2523B981BC70}"/>
              </a:ext>
            </a:extLst>
          </p:cNvPr>
          <p:cNvSpPr txBox="1">
            <a:spLocks/>
          </p:cNvSpPr>
          <p:nvPr/>
        </p:nvSpPr>
        <p:spPr>
          <a:xfrm>
            <a:off x="139700" y="578520"/>
            <a:ext cx="11912600" cy="322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r>
              <a:rPr kumimoji="0" lang="ms-MY" sz="1200" b="0" i="0" u="none" strike="noStrike" kern="1200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Masukkan diagram infrastruktur ICT yang menyokong permohonan projek seperti Pusat Data (DC), Pusat Pemulihan Bencana (DRC), perisian, rangkaian dan peralatan rangkaian/ capaian ke internet (LAN/WAN), peralatan keselamatan, bandwidth, server/virtual server, komputer, storan dan sebagainya  yang </a:t>
            </a:r>
            <a:r>
              <a:rPr kumimoji="0" lang="ms-MY" sz="1200" b="0" i="0" u="none" strike="noStrike" kern="1200" cap="none" spc="0" normalizeH="0" baseline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bersesuaian.</a:t>
            </a:r>
            <a:endParaRPr kumimoji="0" lang="ms-MY" sz="1200" b="0" i="0" u="none" strike="noStrike" kern="1200" cap="none" spc="0" normalizeH="0" baseline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r>
              <a:rPr kumimoji="0" lang="ms-MY" sz="1200" b="0" i="0" u="none" strike="noStrike" kern="1200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Perlu menggambarkan keseluruhan infrastruktur ICT di </a:t>
            </a:r>
            <a:r>
              <a:rPr kumimoji="0" lang="ms-MY" sz="1200" b="0" i="0" u="none" strike="noStrike" kern="1200" cap="none" spc="0" normalizeH="0" baseline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agensi.</a:t>
            </a:r>
            <a:endParaRPr kumimoji="0" lang="ms-MY" sz="1200" b="0" i="0" u="none" strike="noStrike" kern="1200" cap="none" spc="0" normalizeH="0" baseline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r>
              <a:rPr kumimoji="0" lang="ms-MY" sz="1200" b="0" i="0" u="none" strike="noStrike" kern="1200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Senarai perkakasan/ perisian hendaklah setara dengan maklumat pada perincian kos </a:t>
            </a:r>
            <a:r>
              <a:rPr kumimoji="0" lang="ms-MY" sz="1200" b="0" i="0" u="none" strike="noStrike" kern="1200" cap="none" spc="0" normalizeH="0" baseline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projek.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Technology View adalah snap shot LMV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endParaRPr kumimoji="0" lang="ms-MY" sz="1200" b="0" i="0" u="none" strike="noStrike" kern="1200" cap="none" spc="0" normalizeH="0" baseline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000500" marR="0" lvl="8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DFFCC71-1866-4316-8368-35EE248AD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84143"/>
              </p:ext>
            </p:extLst>
          </p:nvPr>
        </p:nvGraphicFramePr>
        <p:xfrm>
          <a:off x="524530" y="2214548"/>
          <a:ext cx="5483443" cy="39228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7258">
                  <a:extLst>
                    <a:ext uri="{9D8B030D-6E8A-4147-A177-3AD203B41FA5}">
                      <a16:colId xmlns:a16="http://schemas.microsoft.com/office/drawing/2014/main" val="92654840"/>
                    </a:ext>
                  </a:extLst>
                </a:gridCol>
                <a:gridCol w="2000868">
                  <a:extLst>
                    <a:ext uri="{9D8B030D-6E8A-4147-A177-3AD203B41FA5}">
                      <a16:colId xmlns:a16="http://schemas.microsoft.com/office/drawing/2014/main" val="3119003544"/>
                    </a:ext>
                  </a:extLst>
                </a:gridCol>
                <a:gridCol w="2205317">
                  <a:extLst>
                    <a:ext uri="{9D8B030D-6E8A-4147-A177-3AD203B41FA5}">
                      <a16:colId xmlns:a16="http://schemas.microsoft.com/office/drawing/2014/main" val="3449841364"/>
                    </a:ext>
                  </a:extLst>
                </a:gridCol>
              </a:tblGrid>
              <a:tr h="425788">
                <a:tc>
                  <a:txBody>
                    <a:bodyPr/>
                    <a:lstStyle/>
                    <a:p>
                      <a:pPr algn="ctr"/>
                      <a:r>
                        <a:rPr lang="ms-MY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Perolehan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Contoh Pemakaian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593457"/>
                  </a:ext>
                </a:extLst>
              </a:tr>
              <a:tr h="914094">
                <a:tc>
                  <a:txBody>
                    <a:bodyPr/>
                    <a:lstStyle/>
                    <a:p>
                      <a:r>
                        <a:rPr lang="ms-MY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Baharu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Perolehan perkakasan/ perisian baharu.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21585"/>
                  </a:ext>
                </a:extLst>
              </a:tr>
              <a:tr h="825583">
                <a:tc>
                  <a:txBody>
                    <a:bodyPr/>
                    <a:lstStyle/>
                    <a:p>
                      <a:r>
                        <a:rPr lang="ms-MY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Pembaharuan Lesen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Pembaharuan lesen</a:t>
                      </a:r>
                      <a:r>
                        <a:rPr lang="ms-MY" sz="1200" baseline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perisian yang telah tamat tempoh.</a:t>
                      </a:r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160738"/>
                  </a:ext>
                </a:extLst>
              </a:tr>
              <a:tr h="8259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Naik Taraf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Naik taraf perkakasan</a:t>
                      </a:r>
                      <a:r>
                        <a:rPr lang="ms-MY" sz="1200" baseline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perisian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799453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Lupus</a:t>
                      </a:r>
                    </a:p>
                    <a:p>
                      <a:endParaRPr lang="ms-MY" sz="12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s-MY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Penggantian dengan pelupusan</a:t>
                      </a:r>
                      <a:r>
                        <a:rPr lang="ms-MY" sz="12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atau penggantian tanpa pelupusan.</a:t>
                      </a:r>
                      <a:endParaRPr lang="ms-MY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678553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397876F3-8058-4ABA-9F41-74A91F387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635" y="2788306"/>
            <a:ext cx="1123950" cy="5810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7F7FF7A-1BF1-48B1-B758-4EE08B7A3782}"/>
              </a:ext>
            </a:extLst>
          </p:cNvPr>
          <p:cNvSpPr/>
          <p:nvPr/>
        </p:nvSpPr>
        <p:spPr>
          <a:xfrm>
            <a:off x="2117678" y="2722750"/>
            <a:ext cx="1304366" cy="706396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CAC4DE-05A9-4818-8533-D48447041901}"/>
              </a:ext>
            </a:extLst>
          </p:cNvPr>
          <p:cNvSpPr txBox="1"/>
          <p:nvPr/>
        </p:nvSpPr>
        <p:spPr>
          <a:xfrm>
            <a:off x="3683579" y="3103850"/>
            <a:ext cx="2309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s-MY" sz="1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Merah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Color Model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RGB: (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255, 0, 0)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AE7052-2FEB-44AD-932A-21ED988C3DC0}"/>
              </a:ext>
            </a:extLst>
          </p:cNvPr>
          <p:cNvSpPr txBox="1"/>
          <p:nvPr/>
        </p:nvSpPr>
        <p:spPr>
          <a:xfrm>
            <a:off x="3670879" y="3978224"/>
            <a:ext cx="2309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s-MY" sz="1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Ungu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Color Model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RGB: (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255, 0, 255)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034AAD7-D477-4941-832A-65CBBF9B4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635" y="3696398"/>
            <a:ext cx="1123950" cy="58102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8D9DA22-2C26-410E-AD4D-E9D9FB3D2974}"/>
              </a:ext>
            </a:extLst>
          </p:cNvPr>
          <p:cNvSpPr/>
          <p:nvPr/>
        </p:nvSpPr>
        <p:spPr>
          <a:xfrm>
            <a:off x="2104232" y="3655191"/>
            <a:ext cx="1317812" cy="658905"/>
          </a:xfrm>
          <a:prstGeom prst="rect">
            <a:avLst/>
          </a:prstGeom>
          <a:noFill/>
          <a:ln w="3810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6372D8-656A-416A-A3F0-FB4587E0BEAF}"/>
              </a:ext>
            </a:extLst>
          </p:cNvPr>
          <p:cNvSpPr txBox="1"/>
          <p:nvPr/>
        </p:nvSpPr>
        <p:spPr>
          <a:xfrm>
            <a:off x="3658179" y="4813223"/>
            <a:ext cx="2309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Cyan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Color Model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RGB: (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0, 255, 255)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E1F3FC-27E0-4AE5-AD68-D65737696465}"/>
              </a:ext>
            </a:extLst>
          </p:cNvPr>
          <p:cNvSpPr txBox="1"/>
          <p:nvPr/>
        </p:nvSpPr>
        <p:spPr>
          <a:xfrm>
            <a:off x="3658179" y="5737259"/>
            <a:ext cx="2309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s-MY" sz="1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Hitam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Color Model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RGB: (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0, 0, 0)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1F44BA5-CFAD-4C30-B675-197DE43DA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8635" y="4548541"/>
            <a:ext cx="1123950" cy="58102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3A5B9DC-E64D-4C8D-9685-2C82910EE1F2}"/>
              </a:ext>
            </a:extLst>
          </p:cNvPr>
          <p:cNvSpPr/>
          <p:nvPr/>
        </p:nvSpPr>
        <p:spPr>
          <a:xfrm>
            <a:off x="2104232" y="4500985"/>
            <a:ext cx="1317812" cy="660878"/>
          </a:xfrm>
          <a:prstGeom prst="rect">
            <a:avLst/>
          </a:prstGeom>
          <a:noFill/>
          <a:ln w="38100">
            <a:solidFill>
              <a:srgbClr val="00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5AA7661-2A78-4CE2-851C-168358E6F6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670" y="5396771"/>
            <a:ext cx="1123950" cy="58102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A4AF02B-0BA0-4B60-9629-AC29BB97AEC0}"/>
              </a:ext>
            </a:extLst>
          </p:cNvPr>
          <p:cNvSpPr/>
          <p:nvPr/>
        </p:nvSpPr>
        <p:spPr>
          <a:xfrm>
            <a:off x="2104232" y="5326776"/>
            <a:ext cx="1317812" cy="691362"/>
          </a:xfrm>
          <a:prstGeom prst="rect">
            <a:avLst/>
          </a:prstGeom>
          <a:noFill/>
          <a:ln w="3810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26E711-29CB-4AE0-A328-53E3DA0DEB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2803" y="2059531"/>
            <a:ext cx="5629530" cy="40778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134B9AC-CF85-42E0-9F3D-2EBF32512ACC}"/>
              </a:ext>
            </a:extLst>
          </p:cNvPr>
          <p:cNvSpPr/>
          <p:nvPr/>
        </p:nvSpPr>
        <p:spPr>
          <a:xfrm>
            <a:off x="8326315" y="43961"/>
            <a:ext cx="3725985" cy="36271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>
                <a:solidFill>
                  <a:schemeClr val="tx1"/>
                </a:solidFill>
                <a:latin typeface="Bahnschrift" panose="020B0502040204020203" pitchFamily="34" charset="0"/>
              </a:rPr>
              <a:t>Perisian Archimate 3.0:  </a:t>
            </a:r>
            <a:r>
              <a:rPr lang="ms-MY" sz="1400" b="1" i="0">
                <a:solidFill>
                  <a:srgbClr val="E50BBB"/>
                </a:solidFill>
                <a:effectLst/>
                <a:latin typeface="Bahnschrift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Download</a:t>
            </a:r>
            <a:endParaRPr lang="ms-MY" sz="1400" b="1">
              <a:solidFill>
                <a:srgbClr val="E50BBB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588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6213"/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7b</a:t>
            </a: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ALIRAN PROSES KERJA</a:t>
            </a:r>
            <a:endParaRPr lang="ms-MY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9700" y="718220"/>
            <a:ext cx="11887200" cy="600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tx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chemeClr val="accent1"/>
              </a:buClr>
              <a:buSzPct val="73000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z="9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13</a:t>
            </a:fld>
            <a:endParaRPr lang="ms-MY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327C56-648B-4EF3-BA0E-F00C381B9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3976158"/>
            <a:ext cx="5431281" cy="281199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0C51B0-E59C-4645-AEF3-CF86CA0FB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413" y="195949"/>
            <a:ext cx="6181887" cy="29921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7B1973-3116-4C4A-B2AA-85B4414C5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4528" y="3718260"/>
            <a:ext cx="5463424" cy="281199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7E20C7-B6A8-4CC2-ADF3-4FE55DE352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00" y="578520"/>
            <a:ext cx="5545580" cy="319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61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6213"/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7c</a:t>
            </a: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STRUCTURE VIEW (ASV)</a:t>
            </a:r>
            <a:endParaRPr lang="ms-MY" sz="24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9700" y="718220"/>
            <a:ext cx="11887200" cy="600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tx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chemeClr val="accent1"/>
              </a:buClr>
              <a:buSzPct val="73000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z="9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14</a:t>
            </a:fld>
            <a:endParaRPr lang="ms-MY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DF61F00-B72D-4CE4-BE1F-2523B981BC70}"/>
              </a:ext>
            </a:extLst>
          </p:cNvPr>
          <p:cNvSpPr txBox="1">
            <a:spLocks/>
          </p:cNvSpPr>
          <p:nvPr/>
        </p:nvSpPr>
        <p:spPr>
          <a:xfrm>
            <a:off x="139700" y="578520"/>
            <a:ext cx="11912600" cy="322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buSzPct val="90000"/>
              <a:buFont typeface="+mj-lt"/>
              <a:buAutoNum type="arabicPeriod"/>
              <a:defRPr/>
            </a:pPr>
            <a:r>
              <a:rPr lang="ms-MY" sz="12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Gambar rajah yang menunjukkan perkhidmatan, pengguna/pemegang taruh, process/modul, maklumat/data dan agensi luar yang berkaitan </a:t>
            </a:r>
          </a:p>
          <a:p>
            <a:pPr marL="342900" lvl="0" indent="-342900" algn="just">
              <a:buSzPct val="90000"/>
              <a:buFont typeface="+mj-lt"/>
              <a:buAutoNum type="arabicPeriod"/>
              <a:defRPr/>
            </a:pPr>
            <a:r>
              <a:rPr lang="ms-MY" sz="12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Hanya gambarkan berkaitan dengan projek ini</a:t>
            </a:r>
          </a:p>
          <a:p>
            <a:pPr marL="342900" lvl="0" indent="-342900" algn="just">
              <a:buSzPct val="90000"/>
              <a:buFont typeface="+mj-lt"/>
              <a:buAutoNum type="arabicPeriod"/>
              <a:defRPr/>
            </a:pPr>
            <a:r>
              <a:rPr lang="ms-MY" sz="12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Perlu senaraikan modul dan submodul yang akan dibangunkan </a:t>
            </a:r>
          </a:p>
          <a:p>
            <a:pPr marL="342900" lvl="0" indent="-342900" algn="just">
              <a:buSzPct val="90000"/>
              <a:buFont typeface="+mj-lt"/>
              <a:buAutoNum type="arabicPeriod"/>
              <a:defRPr/>
            </a:pPr>
            <a:endParaRPr lang="ms-MY" sz="12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601D8C-D945-4168-AC3E-8F6AA3F3B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125" y="2479675"/>
            <a:ext cx="6661775" cy="3873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C8D77D-51A3-4E3E-BC4F-E89446E60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" y="1867386"/>
            <a:ext cx="6070600" cy="38243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27261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6213"/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7d</a:t>
            </a: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FUNGSI HIERARKI </a:t>
            </a:r>
            <a:r>
              <a:rPr lang="en-US" sz="2400" b="1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endParaRPr lang="ms-MY" sz="24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9700" y="718220"/>
            <a:ext cx="11887200" cy="600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tx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chemeClr val="accent1"/>
              </a:buClr>
              <a:buSzPct val="73000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z="9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15</a:t>
            </a:fld>
            <a:endParaRPr lang="ms-MY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DF61F00-B72D-4CE4-BE1F-2523B981BC70}"/>
              </a:ext>
            </a:extLst>
          </p:cNvPr>
          <p:cNvSpPr txBox="1">
            <a:spLocks/>
          </p:cNvSpPr>
          <p:nvPr/>
        </p:nvSpPr>
        <p:spPr>
          <a:xfrm>
            <a:off x="139700" y="578520"/>
            <a:ext cx="11912600" cy="322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buSzPct val="90000"/>
              <a:buFont typeface="+mj-lt"/>
              <a:buAutoNum type="arabicPeriod"/>
              <a:defRPr/>
            </a:pPr>
            <a:r>
              <a:rPr lang="ms-MY" sz="12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Menjelaskan Fungsi Hierarki Business dalam sistem yang hendak dibangunkan</a:t>
            </a:r>
          </a:p>
          <a:p>
            <a:pPr marL="342900" lvl="0" indent="-342900" algn="just">
              <a:buSzPct val="90000"/>
              <a:buFont typeface="+mj-lt"/>
              <a:buAutoNum type="arabicPeriod"/>
              <a:defRPr/>
            </a:pPr>
            <a:endParaRPr lang="ms-MY" sz="12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0DC74C-F72F-46AF-911E-4A9B23544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10" y="1032078"/>
            <a:ext cx="9413103" cy="524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9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176213"/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7e</a:t>
            </a: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SENARAI MODUL APLIKASI &amp; KETERANGAN RINGKAS FUNGSI SETIAP MODUL</a:t>
            </a:r>
            <a:endParaRPr lang="ms-MY" sz="24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9700" y="718220"/>
            <a:ext cx="11887200" cy="600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tx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chemeClr val="accent1"/>
              </a:buClr>
              <a:buSzPct val="73000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z="9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16</a:t>
            </a:fld>
            <a:endParaRPr lang="ms-MY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3FC8DD9-434B-433A-9EF6-6F4D38678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421997"/>
              </p:ext>
            </p:extLst>
          </p:nvPr>
        </p:nvGraphicFramePr>
        <p:xfrm>
          <a:off x="139701" y="578520"/>
          <a:ext cx="11912599" cy="3154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995">
                  <a:extLst>
                    <a:ext uri="{9D8B030D-6E8A-4147-A177-3AD203B41FA5}">
                      <a16:colId xmlns:a16="http://schemas.microsoft.com/office/drawing/2014/main" val="1275963616"/>
                    </a:ext>
                  </a:extLst>
                </a:gridCol>
                <a:gridCol w="1027744">
                  <a:extLst>
                    <a:ext uri="{9D8B030D-6E8A-4147-A177-3AD203B41FA5}">
                      <a16:colId xmlns:a16="http://schemas.microsoft.com/office/drawing/2014/main" val="4086738864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067103229"/>
                    </a:ext>
                  </a:extLst>
                </a:gridCol>
                <a:gridCol w="9156700">
                  <a:extLst>
                    <a:ext uri="{9D8B030D-6E8A-4147-A177-3AD203B41FA5}">
                      <a16:colId xmlns:a16="http://schemas.microsoft.com/office/drawing/2014/main" val="386698312"/>
                    </a:ext>
                  </a:extLst>
                </a:gridCol>
              </a:tblGrid>
              <a:tr h="20677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BIL.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Arial" pitchFamily="34" charset="0"/>
                          <a:cs typeface="Arial" pitchFamily="34" charset="0"/>
                        </a:rPr>
                        <a:t>MODUL</a:t>
                      </a:r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SUBMODUL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KETERANGAN / FUNGSI MODUL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826119"/>
                  </a:ext>
                </a:extLst>
              </a:tr>
              <a:tr h="206779"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en-US" sz="1100" b="0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ms-MY" sz="1100" b="0" u="none" strike="noStrike" cap="none" noProof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Sumber Manusia</a:t>
                      </a:r>
                      <a:endParaRPr lang="en-US" sz="1100" b="0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ms-MY" sz="1100" b="0" i="0" u="none" strike="noStrike" cap="none" noProof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 Profil Pegawai</a:t>
                      </a:r>
                      <a:endParaRPr lang="en-US" sz="1100" b="0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ms-MY" sz="1100" b="0" u="none" strike="noStrike" cap="none" noProof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Menyimpan data pegawai yang merangkumi maklumat rekod peribadi, maklumat perkhidmatan, maklumat prestasi, maklumat peperiksaan, maklumat latihan kerjaya dan maklumat psikologi.</a:t>
                      </a:r>
                      <a:endParaRPr lang="ms-MY" sz="1100" b="0" noProof="0">
                        <a:solidFill>
                          <a:schemeClr val="accent6"/>
                        </a:solidFill>
                      </a:endParaRPr>
                    </a:p>
                    <a:p>
                      <a:pPr marL="92075" marR="0" lvl="0" indent="-92075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ms-MY" sz="1100" b="0" u="none" strike="noStrike" cap="none" noProof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Pengemaskinian data hanya dibenarkan oleh pemilik data (cawangan-cawangan BPSM) melalui integrasi dari HRMIS, e-Audit dan secara manual bagi data yang tiada di kedua-dua sistem.</a:t>
                      </a:r>
                      <a:endParaRPr lang="ms-MY" sz="1100" b="0" noProof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29861"/>
                  </a:ext>
                </a:extLst>
              </a:tr>
              <a:tr h="206779"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b="0" u="none" strike="noStrike" cap="none" noProof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 Perjawatan </a:t>
                      </a:r>
                      <a:endParaRPr lang="ms-MY" sz="1100" b="0" u="none" noProof="0">
                        <a:solidFill>
                          <a:schemeClr val="accent6"/>
                        </a:solidFill>
                      </a:endParaRPr>
                    </a:p>
                    <a:p>
                      <a:pPr algn="l"/>
                      <a:endParaRPr lang="en-US" sz="1100" b="0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ms-MY" sz="1100" b="0" u="none" strike="noStrike" kern="1200" cap="none" noProof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Memudahkan urusan pelaporan Jawatan Isi Kosong (JIK) secara automasi melalui pengemaskinian data perjawatan di carta organisasi jabatan/ bahagian/ seksyen dan unit apabila terdapat perubahan penempatan pegawai.</a:t>
                      </a:r>
                      <a:endParaRPr lang="ms-MY" sz="1100" b="0" u="none" strike="noStrike" kern="1200" cap="none" noProof="0">
                        <a:solidFill>
                          <a:schemeClr val="accent6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92075" marR="0" lvl="0" indent="-92075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ms-MY" sz="1100" b="0" u="none" strike="noStrike" kern="1200" cap="none" noProof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Membantu dalam memantau kekosongan dan pengisian jawatan di dalam negeri/ bahagian/ seksyen/ unit berdasarkan pegawai sedang cuti belajar, pegawai akan berpencen, pegawai yang bertukar/ meninggal dunia dan lain-lain.</a:t>
                      </a:r>
                      <a:endParaRPr lang="ms-MY" sz="1100" b="0" u="none" strike="noStrike" kern="1200" cap="none" noProof="0">
                        <a:solidFill>
                          <a:schemeClr val="accent6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112383"/>
                  </a:ext>
                </a:extLst>
              </a:tr>
              <a:tr h="206779"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en-US" sz="1100" b="0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Pentadbir Sistem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100" b="0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ms-MY" sz="1100" b="0" u="none" strike="noStrike" kern="1200" cap="none" noProof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</a:rPr>
                        <a:t>Menguruskan pendaftaran dan pengemaskinian pengguna</a:t>
                      </a:r>
                    </a:p>
                    <a:p>
                      <a:pPr marL="92075" marR="0" lvl="0" indent="-92075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ms-MY" sz="1100" b="0" u="none" strike="noStrike" kern="1200" cap="none" noProof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</a:rPr>
                        <a:t>Selenggara : Geo Map &amp; Integrasi Sistem, Audit Trail,</a:t>
                      </a:r>
                      <a:r>
                        <a:rPr lang="ms-MY" sz="1100" b="0" u="none" strike="noStrike" kern="1200" cap="none" baseline="0" noProof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ms-MY" sz="1100" b="0" u="none" strike="noStrike" kern="1200" cap="none" noProof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</a:rPr>
                        <a:t>Hebahan,</a:t>
                      </a:r>
                      <a:r>
                        <a:rPr lang="ms-MY" sz="1100" b="0" u="none" strike="noStrike" kern="1200" cap="none" baseline="0" noProof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ms-MY" sz="1100" b="0" u="none" strike="noStrike" kern="1200" cap="none" noProof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</a:rPr>
                        <a:t>Dashboard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1239371"/>
                  </a:ext>
                </a:extLst>
              </a:tr>
              <a:tr h="206779"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en-US" sz="1100" b="0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Maklumat Bandar</a:t>
                      </a:r>
                      <a:endParaRPr lang="en-US" sz="1100" b="0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100" b="0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ms-MY" sz="1100" b="0" u="none" strike="noStrike" kern="1200" cap="none" noProof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</a:rPr>
                        <a:t>Modul ini membantu pengguna dalam mendapatkan maklumat yang berkaitan perbandaran. Antara fungsi-fungsi yang terdapat di dalam modul adalah</a:t>
                      </a:r>
                      <a:r>
                        <a:rPr lang="ms-MY" sz="1100" b="0" u="none" strike="noStrike" kern="1200" cap="none" baseline="0" noProof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ms-MY" sz="1100" b="0" u="none" strike="noStrike" kern="1200" cap="none" noProof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</a:rPr>
                        <a:t>Data Galeri, Peta Interaktif, Pemantauan Bandar, 3D / Virtual Reality, Cerapan data secara real-time &amp; Persepsi penduduk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7340005"/>
                  </a:ext>
                </a:extLst>
              </a:tr>
              <a:tr h="206779"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en-US" sz="1100" b="0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endParaRPr lang="ms-MY" sz="1100" b="0" u="none" strike="noStrike" kern="1200" cap="none" noProof="0">
                        <a:solidFill>
                          <a:schemeClr val="accent6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447753"/>
                  </a:ext>
                </a:extLst>
              </a:tr>
              <a:tr h="206779"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lang="en-US" sz="1100" b="0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endParaRPr lang="ms-MY" sz="1100" b="0" u="none" strike="noStrike" kern="1200" cap="none" noProof="0">
                        <a:solidFill>
                          <a:schemeClr val="accent6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327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001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7800">
              <a:defRPr/>
            </a:pPr>
            <a:r>
              <a:rPr lang="en-US" sz="2400" b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8. MAKLUMAT/FAKTA/STATISTIK SOKONGAN</a:t>
            </a:r>
            <a:endParaRPr lang="ms-MY" sz="24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17</a:t>
            </a:fld>
            <a:endParaRPr lang="ms-MY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7D945E-7A4F-4A87-80F8-51383E0E883A}"/>
              </a:ext>
            </a:extLst>
          </p:cNvPr>
          <p:cNvSpPr/>
          <p:nvPr/>
        </p:nvSpPr>
        <p:spPr>
          <a:xfrm>
            <a:off x="579120" y="792480"/>
            <a:ext cx="10617200" cy="308456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ms-MY">
                <a:latin typeface="Arial" panose="020B0604020202020204" pitchFamily="34" charset="0"/>
                <a:cs typeface="Arial" panose="020B0604020202020204" pitchFamily="34" charset="0"/>
              </a:rPr>
              <a:t>Maklumat / Fakta / Statistik / Perbandingan yang menyokong fakta di dalam Slaid Justifikasi Keperluan Projek.</a:t>
            </a:r>
          </a:p>
          <a:p>
            <a:pPr marL="342900" indent="-342900">
              <a:buFont typeface="+mj-lt"/>
              <a:buAutoNum type="arabicPeriod"/>
            </a:pPr>
            <a:endParaRPr lang="ms-MY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Sertakan maklumat berkaitan penilaian risiko dan klasifikasi data. Sila rujuk: </a:t>
            </a:r>
          </a:p>
          <a:p>
            <a:pPr marL="857250" marR="806450" lvl="1" indent="-496888" algn="just">
              <a:lnSpc>
                <a:spcPct val="115000"/>
              </a:lnSpc>
              <a:buClr>
                <a:srgbClr val="000000"/>
              </a:buClr>
              <a:buFont typeface="+mj-lt"/>
              <a:buAutoNum type="romanLcPeriod"/>
            </a:pPr>
            <a:r>
              <a:rPr lang="ms-MY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Surat Pekeliling Am Bilangan 2 Tahun 2021 Garis Panduan Pengurusan Keselamatan Maklumat Melalui Pengkomputeran Awan (Cloud Computing) Dalam Perkhidmatan Awam; dan</a:t>
            </a:r>
          </a:p>
          <a:p>
            <a:pPr marL="857250" marR="806450" lvl="1" indent="-496888" algn="just">
              <a:lnSpc>
                <a:spcPct val="115000"/>
              </a:lnSpc>
              <a:buClr>
                <a:srgbClr val="000000"/>
              </a:buClr>
              <a:buFont typeface="+mj-lt"/>
              <a:buAutoNum type="romanLcPeriod"/>
            </a:pPr>
            <a:r>
              <a:rPr lang="fi-FI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Arahan Keselamatan (Semakan dan Pindaan 2017)</a:t>
            </a:r>
            <a:endParaRPr lang="ms-MY" sz="1800" kern="1200" noProof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362" marR="806450" lvl="1" algn="just">
              <a:lnSpc>
                <a:spcPct val="115000"/>
              </a:lnSpc>
              <a:buClr>
                <a:srgbClr val="000000"/>
              </a:buClr>
            </a:pPr>
            <a:r>
              <a:rPr lang="ms-MY" sz="180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: Sertakan ulasan Pejabat Ketua Pegawai Keselamatan Kerajaan Malaysia (CGSO) bagi yang berkaitan</a:t>
            </a:r>
            <a:r>
              <a:rPr lang="ms-MY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ms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5B1A3-F0D4-4925-96EE-8EAB0167B6D3}"/>
              </a:ext>
            </a:extLst>
          </p:cNvPr>
          <p:cNvSpPr txBox="1"/>
          <p:nvPr/>
        </p:nvSpPr>
        <p:spPr>
          <a:xfrm>
            <a:off x="375256" y="6183476"/>
            <a:ext cx="118167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7063" indent="-627063"/>
            <a:r>
              <a:rPr lang="ms-MY" sz="1400" noProof="0" dirty="0">
                <a:latin typeface="Arial" panose="020B0604020202020204" pitchFamily="34" charset="0"/>
                <a:cs typeface="Arial" panose="020B0604020202020204" pitchFamily="34" charset="0"/>
              </a:rPr>
              <a:t>Nota : Kementerian/ Agensi  boleh menyediakan maklumat </a:t>
            </a:r>
            <a:r>
              <a:rPr lang="ms-MY" sz="1400" dirty="0">
                <a:latin typeface="Arial" panose="020B0604020202020204" pitchFamily="34" charset="0"/>
                <a:cs typeface="Arial" panose="020B0604020202020204" pitchFamily="34" charset="0"/>
              </a:rPr>
              <a:t>sokongan dalam pelbagai gambar rajah </a:t>
            </a:r>
            <a:r>
              <a:rPr lang="ms-MY" sz="1400" noProof="0" dirty="0">
                <a:latin typeface="Arial" panose="020B0604020202020204" pitchFamily="34" charset="0"/>
                <a:cs typeface="Arial" panose="020B0604020202020204" pitchFamily="34" charset="0"/>
              </a:rPr>
              <a:t>yang bersesuaian untuk menerangkan projek.</a:t>
            </a:r>
          </a:p>
        </p:txBody>
      </p:sp>
    </p:spTree>
    <p:extLst>
      <p:ext uri="{BB962C8B-B14F-4D97-AF65-F5344CB8AC3E}">
        <p14:creationId xmlns:p14="http://schemas.microsoft.com/office/powerpoint/2010/main" val="2593847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6213"/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8a. NORMA AGIHAN	1/2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18</a:t>
            </a:fld>
            <a:endParaRPr lang="ms-MY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90D4DDD-95CF-4253-81F3-3CEFE4530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249123"/>
              </p:ext>
            </p:extLst>
          </p:nvPr>
        </p:nvGraphicFramePr>
        <p:xfrm>
          <a:off x="5026136" y="607044"/>
          <a:ext cx="6979129" cy="227791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7107">
                  <a:extLst>
                    <a:ext uri="{9D8B030D-6E8A-4147-A177-3AD203B41FA5}">
                      <a16:colId xmlns:a16="http://schemas.microsoft.com/office/drawing/2014/main" val="1174969085"/>
                    </a:ext>
                  </a:extLst>
                </a:gridCol>
                <a:gridCol w="1407063">
                  <a:extLst>
                    <a:ext uri="{9D8B030D-6E8A-4147-A177-3AD203B41FA5}">
                      <a16:colId xmlns:a16="http://schemas.microsoft.com/office/drawing/2014/main" val="3778903463"/>
                    </a:ext>
                  </a:extLst>
                </a:gridCol>
                <a:gridCol w="643274">
                  <a:extLst>
                    <a:ext uri="{9D8B030D-6E8A-4147-A177-3AD203B41FA5}">
                      <a16:colId xmlns:a16="http://schemas.microsoft.com/office/drawing/2014/main" val="1907756537"/>
                    </a:ext>
                  </a:extLst>
                </a:gridCol>
                <a:gridCol w="706695">
                  <a:extLst>
                    <a:ext uri="{9D8B030D-6E8A-4147-A177-3AD203B41FA5}">
                      <a16:colId xmlns:a16="http://schemas.microsoft.com/office/drawing/2014/main" val="106503153"/>
                    </a:ext>
                  </a:extLst>
                </a:gridCol>
                <a:gridCol w="3904990">
                  <a:extLst>
                    <a:ext uri="{9D8B030D-6E8A-4147-A177-3AD203B41FA5}">
                      <a16:colId xmlns:a16="http://schemas.microsoft.com/office/drawing/2014/main" val="3140203098"/>
                    </a:ext>
                  </a:extLst>
                </a:gridCol>
              </a:tblGrid>
              <a:tr h="166894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CADANGAN AGIHAN PERKAKASAN</a:t>
                      </a:r>
                      <a:endParaRPr lang="en-MY" sz="100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MY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MY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MY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4424"/>
                  </a:ext>
                </a:extLst>
              </a:tr>
              <a:tr h="207716">
                <a:tc>
                  <a:txBody>
                    <a:bodyPr/>
                    <a:lstStyle/>
                    <a:p>
                      <a:pPr algn="ctr" fontAlgn="b"/>
                      <a:r>
                        <a:rPr lang="en-MY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en-MY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lang="en-MY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900" b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en-MY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</a:t>
                      </a:r>
                      <a:r>
                        <a:rPr lang="en-MY" sz="9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AGIHAN</a:t>
                      </a:r>
                      <a:endParaRPr lang="en-MY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AGIHAN KETERANGAN</a:t>
                      </a:r>
                      <a:endParaRPr lang="en-MY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566943"/>
                  </a:ext>
                </a:extLst>
              </a:tr>
              <a:tr h="265997"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en-MY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Komputer </a:t>
                      </a:r>
                      <a:r>
                        <a:rPr lang="en-MY" sz="105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</a:t>
                      </a:r>
                      <a:r>
                        <a:rPr lang="en-MY" sz="105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MY" sz="105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MY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Pool</a:t>
                      </a:r>
                      <a:endParaRPr lang="en-MY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03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MY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Lokasi di War Room bagi kegunaan lapangan. 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329541"/>
                  </a:ext>
                </a:extLst>
              </a:tr>
              <a:tr h="481100"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en-MY" sz="105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Komputer Workstation</a:t>
                      </a:r>
                    </a:p>
                    <a:p>
                      <a:pPr marL="88900" indent="0" algn="l" defTabSz="914400" rtl="0" eaLnBrk="1" fontAlgn="b" latinLnBrk="0" hangingPunct="1"/>
                      <a:r>
                        <a:rPr lang="en-MY" sz="105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High Performance</a:t>
                      </a:r>
                      <a:endParaRPr lang="en-MY" sz="105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MY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</a:t>
                      </a:r>
                      <a:endParaRPr lang="en-MY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0350" indent="-17145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MY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unit di War Room </a:t>
                      </a:r>
                      <a:r>
                        <a:rPr lang="en-MY" sz="1050" u="none" strike="noStrike" kern="12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MY" sz="105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pemprosesan </a:t>
                      </a:r>
                      <a:r>
                        <a:rPr lang="en-MY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</a:p>
                    <a:p>
                      <a:pPr marL="260350" indent="-17145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unit </a:t>
                      </a:r>
                      <a:r>
                        <a:rPr lang="fi-FI" sz="105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 orang x Peg</a:t>
                      </a:r>
                      <a:r>
                        <a:rPr lang="fi-FI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Perangkawan </a:t>
                      </a:r>
                      <a:r>
                        <a:rPr lang="fi-FI" sz="105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E44 </a:t>
                      </a:r>
                    </a:p>
                    <a:p>
                      <a:pPr marL="260350" indent="-17145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05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fi-FI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</a:t>
                      </a:r>
                      <a:r>
                        <a:rPr lang="fi-FI" sz="105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 orang x Peg</a:t>
                      </a:r>
                      <a:r>
                        <a:rPr lang="fi-FI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fi-FI" sz="105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Pertanian G41</a:t>
                      </a:r>
                      <a:endParaRPr lang="fi-FI" sz="105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276221"/>
                  </a:ext>
                </a:extLst>
              </a:tr>
              <a:tr h="26599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MY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en-MY" sz="105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Komputer </a:t>
                      </a:r>
                      <a:r>
                        <a:rPr lang="en-MY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Tablet / Surface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MY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Pool</a:t>
                      </a:r>
                      <a:endParaRPr lang="en-MY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03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MY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Lokasi di War Room bagi kegunaan lapangan. 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251565"/>
                  </a:ext>
                </a:extLst>
              </a:tr>
              <a:tr h="260307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MY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</a:t>
                      </a:r>
                      <a:endParaRPr lang="en-MY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0350" indent="-17145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unit : </a:t>
                      </a:r>
                      <a:r>
                        <a:rPr lang="fi-FI" sz="105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Pegarah BP</a:t>
                      </a:r>
                      <a:endParaRPr lang="fi-FI" sz="105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330173"/>
                  </a:ext>
                </a:extLst>
              </a:tr>
              <a:tr h="545294"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en-MY" sz="105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Interactive </a:t>
                      </a:r>
                      <a:r>
                        <a:rPr lang="en-MY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Display Smart Board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MY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Pool</a:t>
                      </a:r>
                      <a:endParaRPr lang="en-MY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0350" indent="-17145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MY" sz="105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MY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unit : War Room (</a:t>
                      </a:r>
                      <a:r>
                        <a:rPr lang="en-MY" sz="105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interaktif</a:t>
                      </a:r>
                      <a:r>
                        <a:rPr lang="en-MY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display)</a:t>
                      </a:r>
                    </a:p>
                    <a:p>
                      <a:pPr marL="260350" indent="-17145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MY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unit : War Room (</a:t>
                      </a:r>
                      <a:r>
                        <a:rPr lang="en-MY" sz="105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kerja</a:t>
                      </a:r>
                      <a:r>
                        <a:rPr lang="en-MY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05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luar</a:t>
                      </a:r>
                      <a:r>
                        <a:rPr lang="en-MY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MY" sz="105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promosi</a:t>
                      </a:r>
                      <a:r>
                        <a:rPr lang="en-MY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MY" sz="105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pameran</a:t>
                      </a:r>
                      <a:r>
                        <a:rPr lang="en-MY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07749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BE1F6E7-D863-4261-B29F-127750377AF5}"/>
              </a:ext>
            </a:extLst>
          </p:cNvPr>
          <p:cNvSpPr/>
          <p:nvPr/>
        </p:nvSpPr>
        <p:spPr>
          <a:xfrm>
            <a:off x="7169105" y="46723"/>
            <a:ext cx="4836160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MY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RUJUKAN BAGI SEWAAN / ASET</a:t>
            </a:r>
            <a:endParaRPr lang="ms-MY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B88FFAD-90B7-4837-ABBA-69678C4F8A8A}"/>
              </a:ext>
            </a:extLst>
          </p:cNvPr>
          <p:cNvGrpSpPr/>
          <p:nvPr/>
        </p:nvGrpSpPr>
        <p:grpSpPr>
          <a:xfrm>
            <a:off x="101010" y="543463"/>
            <a:ext cx="4359865" cy="6025795"/>
            <a:chOff x="186735" y="679805"/>
            <a:chExt cx="4359865" cy="602579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5EF762-129C-460A-832F-ABF439774884}"/>
                </a:ext>
              </a:extLst>
            </p:cNvPr>
            <p:cNvSpPr/>
            <p:nvPr/>
          </p:nvSpPr>
          <p:spPr>
            <a:xfrm>
              <a:off x="186735" y="679805"/>
              <a:ext cx="435986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NORMA AGIHAN PERKAKASAN ICT DI IBU PEJABAT, NEGERI, DAERAH DAN CAWANGAN </a:t>
              </a:r>
              <a:r>
                <a:rPr lang="en-US" sz="11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JABATAN PERTANIAN</a:t>
              </a:r>
              <a:endParaRPr lang="en-MY" sz="1100" dirty="0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4BB86B4-3A43-4481-A3F4-6B7106AB96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019" t="3938" r="5835" b="4395"/>
            <a:stretch/>
          </p:blipFill>
          <p:spPr>
            <a:xfrm>
              <a:off x="186735" y="1173736"/>
              <a:ext cx="4359865" cy="55318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92CC0A0-BA6E-4071-9227-666A71980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941450"/>
              </p:ext>
            </p:extLst>
          </p:nvPr>
        </p:nvGraphicFramePr>
        <p:xfrm>
          <a:off x="4740912" y="3204857"/>
          <a:ext cx="7270705" cy="1670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380">
                  <a:extLst>
                    <a:ext uri="{9D8B030D-6E8A-4147-A177-3AD203B41FA5}">
                      <a16:colId xmlns:a16="http://schemas.microsoft.com/office/drawing/2014/main" val="585948542"/>
                    </a:ext>
                  </a:extLst>
                </a:gridCol>
                <a:gridCol w="944348">
                  <a:extLst>
                    <a:ext uri="{9D8B030D-6E8A-4147-A177-3AD203B41FA5}">
                      <a16:colId xmlns:a16="http://schemas.microsoft.com/office/drawing/2014/main" val="3189495459"/>
                    </a:ext>
                  </a:extLst>
                </a:gridCol>
                <a:gridCol w="984738">
                  <a:extLst>
                    <a:ext uri="{9D8B030D-6E8A-4147-A177-3AD203B41FA5}">
                      <a16:colId xmlns:a16="http://schemas.microsoft.com/office/drawing/2014/main" val="4066544369"/>
                    </a:ext>
                  </a:extLst>
                </a:gridCol>
                <a:gridCol w="795141">
                  <a:extLst>
                    <a:ext uri="{9D8B030D-6E8A-4147-A177-3AD203B41FA5}">
                      <a16:colId xmlns:a16="http://schemas.microsoft.com/office/drawing/2014/main" val="3075044659"/>
                    </a:ext>
                  </a:extLst>
                </a:gridCol>
                <a:gridCol w="956073">
                  <a:extLst>
                    <a:ext uri="{9D8B030D-6E8A-4147-A177-3AD203B41FA5}">
                      <a16:colId xmlns:a16="http://schemas.microsoft.com/office/drawing/2014/main" val="118559651"/>
                    </a:ext>
                  </a:extLst>
                </a:gridCol>
                <a:gridCol w="1075629">
                  <a:extLst>
                    <a:ext uri="{9D8B030D-6E8A-4147-A177-3AD203B41FA5}">
                      <a16:colId xmlns:a16="http://schemas.microsoft.com/office/drawing/2014/main" val="921519384"/>
                    </a:ext>
                  </a:extLst>
                </a:gridCol>
                <a:gridCol w="871396">
                  <a:extLst>
                    <a:ext uri="{9D8B030D-6E8A-4147-A177-3AD203B41FA5}">
                      <a16:colId xmlns:a16="http://schemas.microsoft.com/office/drawing/2014/main" val="1491399458"/>
                    </a:ext>
                  </a:extLst>
                </a:gridCol>
              </a:tblGrid>
              <a:tr h="184321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CADANGAN AGIHAN PERKAKASAN</a:t>
                      </a:r>
                      <a:endParaRPr lang="en-MY" sz="10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809187"/>
                  </a:ext>
                </a:extLst>
              </a:tr>
              <a:tr h="61863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LOKASI </a:t>
                      </a:r>
                    </a:p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PENEMPATAN </a:t>
                      </a:r>
                      <a:endParaRPr lang="en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KOMPUTER </a:t>
                      </a:r>
                    </a:p>
                    <a:p>
                      <a:pPr algn="ctr"/>
                      <a:r>
                        <a:rPr lang="en-US"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DESKTOP  </a:t>
                      </a:r>
                      <a:endParaRPr lang="en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KOMPUTER RIBA </a:t>
                      </a:r>
                      <a:endParaRPr lang="en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TABLET </a:t>
                      </a:r>
                      <a:endParaRPr lang="en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MESIN PENCETAK KOD QR</a:t>
                      </a:r>
                      <a:endParaRPr lang="en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MESIN PENGIMBAS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KOD QR</a:t>
                      </a:r>
                      <a:endParaRPr lang="en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</a:t>
                      </a:r>
                      <a:endParaRPr lang="en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427857"/>
                  </a:ext>
                </a:extLst>
              </a:tr>
              <a:tr h="292112">
                <a:tc>
                  <a:txBody>
                    <a:bodyPr/>
                    <a:lstStyle/>
                    <a:p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1. BKPRB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Kuala Lumpur</a:t>
                      </a:r>
                      <a:endParaRPr lang="en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2721708"/>
                  </a:ext>
                </a:extLst>
              </a:tr>
              <a:tr h="257763">
                <a:tc>
                  <a:txBody>
                    <a:bodyPr/>
                    <a:lstStyle/>
                    <a:p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2. BKRPB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Pahang </a:t>
                      </a:r>
                      <a:endParaRPr lang="en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3860469"/>
                  </a:ext>
                </a:extLst>
              </a:tr>
              <a:tr h="257763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</a:t>
                      </a:r>
                      <a:endParaRPr lang="en-MY" sz="10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MY" sz="10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MY" sz="10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MY" sz="10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MY" sz="10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MY" sz="10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233602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B1711062-6F11-49B9-B970-7D0E0F255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7511" y="4940267"/>
            <a:ext cx="3477365" cy="173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06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6213"/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8a. NORMA AGIHAN	2/2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19</a:t>
            </a:fld>
            <a:endParaRPr lang="ms-MY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E1F6E7-D863-4261-B29F-127750377AF5}"/>
              </a:ext>
            </a:extLst>
          </p:cNvPr>
          <p:cNvSpPr/>
          <p:nvPr/>
        </p:nvSpPr>
        <p:spPr>
          <a:xfrm>
            <a:off x="5323840" y="46576"/>
            <a:ext cx="6681425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MY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RUJUKAN BAGI PEMBELIAN ASET/ SEWAAN (ada tambahan)</a:t>
            </a:r>
            <a:endParaRPr lang="ms-MY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7D37A05-A8F1-4BFA-9716-2872F1E549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6979"/>
              </p:ext>
            </p:extLst>
          </p:nvPr>
        </p:nvGraphicFramePr>
        <p:xfrm>
          <a:off x="101596" y="498897"/>
          <a:ext cx="11988801" cy="6237838"/>
        </p:xfrm>
        <a:graphic>
          <a:graphicData uri="http://schemas.openxmlformats.org/drawingml/2006/table">
            <a:tbl>
              <a:tblPr/>
              <a:tblGrid>
                <a:gridCol w="873778">
                  <a:extLst>
                    <a:ext uri="{9D8B030D-6E8A-4147-A177-3AD203B41FA5}">
                      <a16:colId xmlns:a16="http://schemas.microsoft.com/office/drawing/2014/main" val="1322216277"/>
                    </a:ext>
                  </a:extLst>
                </a:gridCol>
                <a:gridCol w="638149">
                  <a:extLst>
                    <a:ext uri="{9D8B030D-6E8A-4147-A177-3AD203B41FA5}">
                      <a16:colId xmlns:a16="http://schemas.microsoft.com/office/drawing/2014/main" val="251571685"/>
                    </a:ext>
                  </a:extLst>
                </a:gridCol>
                <a:gridCol w="638149">
                  <a:extLst>
                    <a:ext uri="{9D8B030D-6E8A-4147-A177-3AD203B41FA5}">
                      <a16:colId xmlns:a16="http://schemas.microsoft.com/office/drawing/2014/main" val="4124513035"/>
                    </a:ext>
                  </a:extLst>
                </a:gridCol>
                <a:gridCol w="638149">
                  <a:extLst>
                    <a:ext uri="{9D8B030D-6E8A-4147-A177-3AD203B41FA5}">
                      <a16:colId xmlns:a16="http://schemas.microsoft.com/office/drawing/2014/main" val="4138766356"/>
                    </a:ext>
                  </a:extLst>
                </a:gridCol>
                <a:gridCol w="328592">
                  <a:extLst>
                    <a:ext uri="{9D8B030D-6E8A-4147-A177-3AD203B41FA5}">
                      <a16:colId xmlns:a16="http://schemas.microsoft.com/office/drawing/2014/main" val="3217421456"/>
                    </a:ext>
                  </a:extLst>
                </a:gridCol>
                <a:gridCol w="328592">
                  <a:extLst>
                    <a:ext uri="{9D8B030D-6E8A-4147-A177-3AD203B41FA5}">
                      <a16:colId xmlns:a16="http://schemas.microsoft.com/office/drawing/2014/main" val="374951078"/>
                    </a:ext>
                  </a:extLst>
                </a:gridCol>
                <a:gridCol w="328592">
                  <a:extLst>
                    <a:ext uri="{9D8B030D-6E8A-4147-A177-3AD203B41FA5}">
                      <a16:colId xmlns:a16="http://schemas.microsoft.com/office/drawing/2014/main" val="1582174320"/>
                    </a:ext>
                  </a:extLst>
                </a:gridCol>
                <a:gridCol w="328592">
                  <a:extLst>
                    <a:ext uri="{9D8B030D-6E8A-4147-A177-3AD203B41FA5}">
                      <a16:colId xmlns:a16="http://schemas.microsoft.com/office/drawing/2014/main" val="1794319849"/>
                    </a:ext>
                  </a:extLst>
                </a:gridCol>
                <a:gridCol w="328592">
                  <a:extLst>
                    <a:ext uri="{9D8B030D-6E8A-4147-A177-3AD203B41FA5}">
                      <a16:colId xmlns:a16="http://schemas.microsoft.com/office/drawing/2014/main" val="1148201408"/>
                    </a:ext>
                  </a:extLst>
                </a:gridCol>
                <a:gridCol w="328592">
                  <a:extLst>
                    <a:ext uri="{9D8B030D-6E8A-4147-A177-3AD203B41FA5}">
                      <a16:colId xmlns:a16="http://schemas.microsoft.com/office/drawing/2014/main" val="243605008"/>
                    </a:ext>
                  </a:extLst>
                </a:gridCol>
                <a:gridCol w="328592">
                  <a:extLst>
                    <a:ext uri="{9D8B030D-6E8A-4147-A177-3AD203B41FA5}">
                      <a16:colId xmlns:a16="http://schemas.microsoft.com/office/drawing/2014/main" val="2520764793"/>
                    </a:ext>
                  </a:extLst>
                </a:gridCol>
                <a:gridCol w="328592">
                  <a:extLst>
                    <a:ext uri="{9D8B030D-6E8A-4147-A177-3AD203B41FA5}">
                      <a16:colId xmlns:a16="http://schemas.microsoft.com/office/drawing/2014/main" val="624929937"/>
                    </a:ext>
                  </a:extLst>
                </a:gridCol>
                <a:gridCol w="328592">
                  <a:extLst>
                    <a:ext uri="{9D8B030D-6E8A-4147-A177-3AD203B41FA5}">
                      <a16:colId xmlns:a16="http://schemas.microsoft.com/office/drawing/2014/main" val="1781081771"/>
                    </a:ext>
                  </a:extLst>
                </a:gridCol>
                <a:gridCol w="328592">
                  <a:extLst>
                    <a:ext uri="{9D8B030D-6E8A-4147-A177-3AD203B41FA5}">
                      <a16:colId xmlns:a16="http://schemas.microsoft.com/office/drawing/2014/main" val="1862407548"/>
                    </a:ext>
                  </a:extLst>
                </a:gridCol>
                <a:gridCol w="328592">
                  <a:extLst>
                    <a:ext uri="{9D8B030D-6E8A-4147-A177-3AD203B41FA5}">
                      <a16:colId xmlns:a16="http://schemas.microsoft.com/office/drawing/2014/main" val="1254438054"/>
                    </a:ext>
                  </a:extLst>
                </a:gridCol>
                <a:gridCol w="328592">
                  <a:extLst>
                    <a:ext uri="{9D8B030D-6E8A-4147-A177-3AD203B41FA5}">
                      <a16:colId xmlns:a16="http://schemas.microsoft.com/office/drawing/2014/main" val="441214309"/>
                    </a:ext>
                  </a:extLst>
                </a:gridCol>
                <a:gridCol w="328592">
                  <a:extLst>
                    <a:ext uri="{9D8B030D-6E8A-4147-A177-3AD203B41FA5}">
                      <a16:colId xmlns:a16="http://schemas.microsoft.com/office/drawing/2014/main" val="1220874573"/>
                    </a:ext>
                  </a:extLst>
                </a:gridCol>
                <a:gridCol w="328592">
                  <a:extLst>
                    <a:ext uri="{9D8B030D-6E8A-4147-A177-3AD203B41FA5}">
                      <a16:colId xmlns:a16="http://schemas.microsoft.com/office/drawing/2014/main" val="1040871603"/>
                    </a:ext>
                  </a:extLst>
                </a:gridCol>
                <a:gridCol w="328592">
                  <a:extLst>
                    <a:ext uri="{9D8B030D-6E8A-4147-A177-3AD203B41FA5}">
                      <a16:colId xmlns:a16="http://schemas.microsoft.com/office/drawing/2014/main" val="3916629775"/>
                    </a:ext>
                  </a:extLst>
                </a:gridCol>
                <a:gridCol w="328592">
                  <a:extLst>
                    <a:ext uri="{9D8B030D-6E8A-4147-A177-3AD203B41FA5}">
                      <a16:colId xmlns:a16="http://schemas.microsoft.com/office/drawing/2014/main" val="4036024929"/>
                    </a:ext>
                  </a:extLst>
                </a:gridCol>
                <a:gridCol w="328592">
                  <a:extLst>
                    <a:ext uri="{9D8B030D-6E8A-4147-A177-3AD203B41FA5}">
                      <a16:colId xmlns:a16="http://schemas.microsoft.com/office/drawing/2014/main" val="1503579049"/>
                    </a:ext>
                  </a:extLst>
                </a:gridCol>
                <a:gridCol w="328592">
                  <a:extLst>
                    <a:ext uri="{9D8B030D-6E8A-4147-A177-3AD203B41FA5}">
                      <a16:colId xmlns:a16="http://schemas.microsoft.com/office/drawing/2014/main" val="247231116"/>
                    </a:ext>
                  </a:extLst>
                </a:gridCol>
                <a:gridCol w="328592">
                  <a:extLst>
                    <a:ext uri="{9D8B030D-6E8A-4147-A177-3AD203B41FA5}">
                      <a16:colId xmlns:a16="http://schemas.microsoft.com/office/drawing/2014/main" val="2164104066"/>
                    </a:ext>
                  </a:extLst>
                </a:gridCol>
                <a:gridCol w="328592">
                  <a:extLst>
                    <a:ext uri="{9D8B030D-6E8A-4147-A177-3AD203B41FA5}">
                      <a16:colId xmlns:a16="http://schemas.microsoft.com/office/drawing/2014/main" val="3276738133"/>
                    </a:ext>
                  </a:extLst>
                </a:gridCol>
                <a:gridCol w="328592">
                  <a:extLst>
                    <a:ext uri="{9D8B030D-6E8A-4147-A177-3AD203B41FA5}">
                      <a16:colId xmlns:a16="http://schemas.microsoft.com/office/drawing/2014/main" val="1547143280"/>
                    </a:ext>
                  </a:extLst>
                </a:gridCol>
                <a:gridCol w="328592">
                  <a:extLst>
                    <a:ext uri="{9D8B030D-6E8A-4147-A177-3AD203B41FA5}">
                      <a16:colId xmlns:a16="http://schemas.microsoft.com/office/drawing/2014/main" val="100639760"/>
                    </a:ext>
                  </a:extLst>
                </a:gridCol>
                <a:gridCol w="328592">
                  <a:extLst>
                    <a:ext uri="{9D8B030D-6E8A-4147-A177-3AD203B41FA5}">
                      <a16:colId xmlns:a16="http://schemas.microsoft.com/office/drawing/2014/main" val="4167660300"/>
                    </a:ext>
                  </a:extLst>
                </a:gridCol>
                <a:gridCol w="328592">
                  <a:extLst>
                    <a:ext uri="{9D8B030D-6E8A-4147-A177-3AD203B41FA5}">
                      <a16:colId xmlns:a16="http://schemas.microsoft.com/office/drawing/2014/main" val="449226121"/>
                    </a:ext>
                  </a:extLst>
                </a:gridCol>
                <a:gridCol w="328592">
                  <a:extLst>
                    <a:ext uri="{9D8B030D-6E8A-4147-A177-3AD203B41FA5}">
                      <a16:colId xmlns:a16="http://schemas.microsoft.com/office/drawing/2014/main" val="4085414055"/>
                    </a:ext>
                  </a:extLst>
                </a:gridCol>
                <a:gridCol w="328592">
                  <a:extLst>
                    <a:ext uri="{9D8B030D-6E8A-4147-A177-3AD203B41FA5}">
                      <a16:colId xmlns:a16="http://schemas.microsoft.com/office/drawing/2014/main" val="673269059"/>
                    </a:ext>
                  </a:extLst>
                </a:gridCol>
                <a:gridCol w="328592">
                  <a:extLst>
                    <a:ext uri="{9D8B030D-6E8A-4147-A177-3AD203B41FA5}">
                      <a16:colId xmlns:a16="http://schemas.microsoft.com/office/drawing/2014/main" val="5057333"/>
                    </a:ext>
                  </a:extLst>
                </a:gridCol>
                <a:gridCol w="328592">
                  <a:extLst>
                    <a:ext uri="{9D8B030D-6E8A-4147-A177-3AD203B41FA5}">
                      <a16:colId xmlns:a16="http://schemas.microsoft.com/office/drawing/2014/main" val="1184149197"/>
                    </a:ext>
                  </a:extLst>
                </a:gridCol>
              </a:tblGrid>
              <a:tr h="263935">
                <a:tc rowSpan="3">
                  <a:txBody>
                    <a:bodyPr/>
                    <a:lstStyle/>
                    <a:p>
                      <a:pPr marL="92075" indent="0" algn="ctr" fontAlgn="ctr"/>
                      <a:r>
                        <a:rPr lang="ms-MY" sz="800" b="1" i="0" u="none" strike="noStrike" noProof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NAMA PERJAWATAN MENGIKUT</a:t>
                      </a:r>
                      <a:br>
                        <a:rPr lang="ms-MY" sz="800" b="1" i="0" u="none" strike="noStrike" noProof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ms-MY" sz="800" b="1" i="0" u="none" strike="noStrike" noProof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WARAN</a:t>
                      </a:r>
                    </a:p>
                    <a:p>
                      <a:pPr marL="92075" indent="0" algn="ctr" fontAlgn="ctr"/>
                      <a:r>
                        <a:rPr lang="ms-MY" sz="800" b="1" i="0" u="none" strike="noStrike" noProof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</a:p>
                    <a:p>
                      <a:pPr marL="92075" indent="0" algn="ctr" fontAlgn="ctr"/>
                      <a:r>
                        <a:rPr lang="ms-MY" sz="800" b="1" i="0" u="none" strike="noStrike" noProof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LOKASI</a:t>
                      </a:r>
                      <a:endParaRPr lang="ms-MY" sz="800" b="1" i="0" u="none" strike="noStrike" noProof="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ms-MY" sz="800" b="1" i="0" u="none" strike="noStrike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MAKLUMAT</a:t>
                      </a:r>
                      <a:r>
                        <a:rPr lang="ms-MY" sz="800" b="1" i="0" u="none" strike="noStrike" baseline="0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PERJAWATAN</a:t>
                      </a:r>
                      <a:endParaRPr lang="ms-MY" sz="800" b="1" i="0" u="none" strike="noStrike" noProof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ms-MY" sz="800" b="1" i="0" u="none" strike="noStrike" noProof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ms-MY" sz="800" b="1" i="0" u="none" strike="noStrike" noProof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ms-MY" sz="800" b="1" i="0" u="none" strike="noStrike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ASET SEDIA ADA           </a:t>
                      </a:r>
                      <a:r>
                        <a:rPr lang="ms-MY" sz="8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(2006-2014)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ms-MY" sz="800" b="1" i="0" u="none" strike="noStrike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SEWAAN SEDIA ADA</a:t>
                      </a:r>
                      <a:br>
                        <a:rPr lang="ms-MY" sz="800" b="1" i="0" u="none" strike="noStrike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ms-MY" sz="8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(2019)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ms-MY" sz="800" b="1" i="0" u="none" strike="noStrike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PEROLEHAN BAHARU</a:t>
                      </a:r>
                      <a:br>
                        <a:rPr lang="ms-MY" sz="800" b="1" i="0" u="none" strike="noStrike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ms-MY" sz="8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(2019)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ms-MY" sz="800" b="1" i="0" u="none" strike="noStrike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LUPUS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ms-MY" sz="800" b="1" i="0" u="none" strike="noStrike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ASET TIDAK LUPUS</a:t>
                      </a:r>
                    </a:p>
                    <a:p>
                      <a:pPr algn="ctr" fontAlgn="ctr"/>
                      <a:r>
                        <a:rPr lang="ms-MY" sz="800" b="1" i="0" u="none" strike="noStrike" noProof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(</a:t>
                      </a:r>
                      <a:r>
                        <a:rPr lang="ms-MY" sz="800" b="1" i="0" u="none" strike="noStrike" noProof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ASET &lt; 2014)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ms-MY" sz="800" b="1" i="0" u="none" strike="noStrike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JUMLAH SELEPAS PEROLEHAN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ms-MY" sz="8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BAKI PERALATAN YANG DIPERLUKAN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918605"/>
                  </a:ext>
                </a:extLst>
              </a:tr>
              <a:tr h="1456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ctr" fontAlgn="ctr"/>
                      <a:endParaRPr lang="ms-MY" sz="800" b="1" i="0" u="none" strike="noStrike" noProof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ms-MY" sz="800" b="1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ms-MY" sz="800" b="1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ms-MY" sz="800" b="1" i="0" u="none" strike="noStrike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 a 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ms-MY" sz="800" b="1" i="0" u="none" strike="noStrike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 b 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ms-MY" sz="800" b="1" i="0" u="none" strike="noStrike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 c )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ms-MY" sz="800" b="1" i="0" u="none" strike="noStrike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 d )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ms-MY" sz="800" b="1" i="0" u="none" strike="noStrike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 e )       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ms-MY" sz="800" b="1" i="0" u="none" strike="noStrike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 = (a+b+c) - (d)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ms-MY" sz="800" b="1" i="0" u="none" strike="noStrike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g = ( n ) - ( g ) + ( e 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577104"/>
                  </a:ext>
                </a:extLst>
              </a:tr>
              <a:tr h="6968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JUMLAH JAWATAN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BILANGAN</a:t>
                      </a:r>
                    </a:p>
                    <a:p>
                      <a:pPr algn="ctr" fontAlgn="b"/>
                      <a:r>
                        <a:rPr lang="ms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BILANGAN KOSONG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KOMPUTER DESKTOP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KOMPUTER RIBA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PENCETAK LASERJET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PENCETAK BARKOD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KOMPUTER DESKTOP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KOMPUTER RIBA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PENCETAK LASERJET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PENCETAK BARKOD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KOMPUTER DESKTOP</a:t>
                      </a:r>
                    </a:p>
                  </a:txBody>
                  <a:tcPr marL="0" marR="0" marT="0" marB="0" vert="vert270" anchor="ctr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KOMPUTER RIBA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PENCETAK LASERJET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PENCETAK BARKOD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KOMPUTER DESKTOP</a:t>
                      </a:r>
                    </a:p>
                  </a:txBody>
                  <a:tcPr marL="0" marR="0" marT="0" marB="0" vert="vert270" anchor="ctr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KOMPUTER RIBA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PENCETAK LASERJET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PENCETAK BARKOD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KOMPUTER DESKTOP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KOMPUTER RIBA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PENCETAK LASERJET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PENCETAK BARKOD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KOMPUTER DESKTOP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KOMPUTER RIBA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PENCETAK LASERJET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PENCETAK BARKOD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KOMPUTER DESKTOP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KOMPUTER RIBA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PENCETAK LASERJET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PENCETAK BARKOD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752687"/>
                  </a:ext>
                </a:extLst>
              </a:tr>
              <a:tr h="359091">
                <a:tc>
                  <a:txBody>
                    <a:bodyPr/>
                    <a:lstStyle/>
                    <a:p>
                      <a:pPr marL="92075" indent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s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Pengarah</a:t>
                      </a:r>
                    </a:p>
                    <a:p>
                      <a:pPr marL="92075" indent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s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(JUSA C)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805243"/>
                  </a:ext>
                </a:extLst>
              </a:tr>
              <a:tr h="359091">
                <a:tc>
                  <a:txBody>
                    <a:bodyPr/>
                    <a:lstStyle/>
                    <a:p>
                      <a:pPr marL="92075" indent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Timb.</a:t>
                      </a:r>
                      <a:r>
                        <a:rPr lang="en-MY" sz="8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Pengarah (G54)</a:t>
                      </a:r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2251662"/>
                  </a:ext>
                </a:extLst>
              </a:tr>
              <a:tr h="359091">
                <a:tc>
                  <a:txBody>
                    <a:bodyPr/>
                    <a:lstStyle/>
                    <a:p>
                      <a:pPr marL="9207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MY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Pegawai Pertanian</a:t>
                      </a:r>
                    </a:p>
                    <a:p>
                      <a:pPr marL="92075" indent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s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(G52)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816510"/>
                  </a:ext>
                </a:extLst>
              </a:tr>
              <a:tr h="359091">
                <a:tc>
                  <a:txBody>
                    <a:bodyPr/>
                    <a:lstStyle/>
                    <a:p>
                      <a:pPr marL="9207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MY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Pegawai Pertanian</a:t>
                      </a:r>
                    </a:p>
                    <a:p>
                      <a:pPr marL="92075" indent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s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(G48)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763521"/>
                  </a:ext>
                </a:extLst>
              </a:tr>
              <a:tr h="359091">
                <a:tc>
                  <a:txBody>
                    <a:bodyPr/>
                    <a:lstStyle/>
                    <a:p>
                      <a:pPr marL="9207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MY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Pegawai Pertanian</a:t>
                      </a:r>
                    </a:p>
                    <a:p>
                      <a:pPr marL="92075" indent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s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(G41-44)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437327"/>
                  </a:ext>
                </a:extLst>
              </a:tr>
              <a:tr h="359091">
                <a:tc>
                  <a:txBody>
                    <a:bodyPr/>
                    <a:lstStyle/>
                    <a:p>
                      <a:pPr marL="92075" indent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s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Pen. Pegawai Pertanian</a:t>
                      </a:r>
                    </a:p>
                    <a:p>
                      <a:pPr marL="9207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s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(G29-32)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2027554"/>
                  </a:ext>
                </a:extLst>
              </a:tr>
              <a:tr h="359091">
                <a:tc>
                  <a:txBody>
                    <a:bodyPr/>
                    <a:lstStyle/>
                    <a:p>
                      <a:pPr marL="92075" indent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Setiausaha Pejabat</a:t>
                      </a:r>
                    </a:p>
                    <a:p>
                      <a:pPr marL="92075" indent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MY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(N32)</a:t>
                      </a:r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873786"/>
                  </a:ext>
                </a:extLst>
              </a:tr>
              <a:tr h="35909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MY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Pembantu</a:t>
                      </a:r>
                      <a:r>
                        <a:rPr lang="en-MY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Tadbir</a:t>
                      </a:r>
                      <a:r>
                        <a:rPr lang="en-MY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(N22)</a:t>
                      </a:r>
                      <a:endParaRPr lang="en-MY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4409493"/>
                  </a:ext>
                </a:extLst>
              </a:tr>
              <a:tr h="40575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fi-FI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Penolong </a:t>
                      </a:r>
                      <a:r>
                        <a:rPr lang="fi-FI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Pegawai </a:t>
                      </a:r>
                      <a:r>
                        <a:rPr lang="fi-FI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Seni Bina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fi-FI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(JA22)</a:t>
                      </a:r>
                      <a:endParaRPr lang="fi-FI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823344"/>
                  </a:ext>
                </a:extLst>
              </a:tr>
              <a:tr h="35909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MY" sz="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Pembantu</a:t>
                      </a:r>
                      <a:r>
                        <a:rPr lang="en-MY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Operasi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MY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(N14)</a:t>
                      </a:r>
                      <a:endParaRPr lang="en-MY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576259"/>
                  </a:ext>
                </a:extLst>
              </a:tr>
              <a:tr h="35909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sz="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Pembantu</a:t>
                      </a:r>
                      <a:r>
                        <a:rPr lang="en-U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Awam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(H14)</a:t>
                      </a:r>
                      <a:endParaRPr lang="en-MY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439543"/>
                  </a:ext>
                </a:extLst>
              </a:tr>
              <a:tr h="35909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endParaRPr lang="en-MY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662685"/>
                  </a:ext>
                </a:extLst>
              </a:tr>
              <a:tr h="35909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endParaRPr lang="en-MY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20775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ms-MY" sz="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JUMLAH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1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1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1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1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1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1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1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1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1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1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1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1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1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1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1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1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1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1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1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1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1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1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1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1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1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613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260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/>
          <p:nvPr/>
        </p:nvSpPr>
        <p:spPr>
          <a:xfrm>
            <a:off x="1084446" y="1355626"/>
            <a:ext cx="11107554" cy="1152000"/>
          </a:xfrm>
          <a:prstGeom prst="rect">
            <a:avLst/>
          </a:prstGeom>
          <a:noFill/>
          <a:ln w="3175"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ms-MY" sz="3600" b="1" i="0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PERMOHONAN </a:t>
            </a:r>
            <a:r>
              <a:rPr lang="ms-MY" sz="3600" b="1" i="0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JTISA / JPICT KPKM</a:t>
            </a:r>
          </a:p>
          <a:p>
            <a:pPr marL="0" marR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None/>
            </a:pPr>
            <a:r>
              <a:rPr lang="ms-MY" sz="2800" b="1" i="0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BIL. </a:t>
            </a:r>
            <a:r>
              <a:rPr lang="ms-MY" sz="2800" b="1" i="0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XX / 202X</a:t>
            </a:r>
            <a:endParaRPr lang="ms-MY" sz="1400" b="0" i="0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084445" y="2852936"/>
            <a:ext cx="10974205" cy="320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ms-MY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KOD MyProjek : </a:t>
            </a:r>
            <a:r>
              <a:rPr lang="ms-MY" sz="2000" b="1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PERMOHONAN PERUNTUKAN RMKe-13 RP2 2027</a:t>
            </a:r>
            <a:endParaRPr sz="1400" b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marR="0" lvl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MY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TAJUK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sz="2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ms-MY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BAHAGIAN XX (BXX)</a:t>
            </a:r>
            <a:endParaRPr sz="2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ms-MY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JABATAN PERTANIAN MALAYSIA (DOA)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ms-MY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KEMENTERIAN PERTANIAN DAN KETERJAMINAN MAKANAN (KPKM)</a:t>
            </a:r>
          </a:p>
        </p:txBody>
      </p:sp>
      <p:sp>
        <p:nvSpPr>
          <p:cNvPr id="104" name="Google Shape;104;p1"/>
          <p:cNvSpPr txBox="1"/>
          <p:nvPr/>
        </p:nvSpPr>
        <p:spPr>
          <a:xfrm>
            <a:off x="1084445" y="6477348"/>
            <a:ext cx="1110755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ms-MY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JPICT BIL. x / 2025	|</a:t>
            </a:r>
            <a:r>
              <a:rPr lang="ms-MY" sz="1800">
                <a:solidFill>
                  <a:srgbClr val="FF0000"/>
                </a:solidFill>
              </a:rPr>
              <a:t>	</a:t>
            </a:r>
            <a:r>
              <a:rPr lang="ms-MY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xx.xx.2025</a:t>
            </a:r>
          </a:p>
        </p:txBody>
      </p:sp>
      <p:pic>
        <p:nvPicPr>
          <p:cNvPr id="8" name="Picture 22">
            <a:extLst>
              <a:ext uri="{FF2B5EF4-FFF2-40B4-BE49-F238E27FC236}">
                <a16:creationId xmlns:a16="http://schemas.microsoft.com/office/drawing/2014/main" id="{B50DF2BA-BF2E-49CC-82BE-8FAC7467BF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45" y="213250"/>
            <a:ext cx="1329680" cy="108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FC9146-9953-4895-8AE2-AA5CD5DAAA82}"/>
              </a:ext>
            </a:extLst>
          </p:cNvPr>
          <p:cNvSpPr txBox="1"/>
          <p:nvPr/>
        </p:nvSpPr>
        <p:spPr>
          <a:xfrm>
            <a:off x="3708400" y="351930"/>
            <a:ext cx="848360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BAHAGIAN INI HANYA UNTUK KEGUNAAN URUS SETIA JPICT KPKM/ JTISA SAHAJA</a:t>
            </a:r>
            <a:endParaRPr lang="en-MY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E8337A-A01D-425C-A022-20796005E36A}"/>
              </a:ext>
            </a:extLst>
          </p:cNvPr>
          <p:cNvSpPr txBox="1"/>
          <p:nvPr/>
        </p:nvSpPr>
        <p:spPr>
          <a:xfrm>
            <a:off x="5557520" y="74931"/>
            <a:ext cx="6634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RUJUKAN JTISA Templat-JTISA-v3.2_05112025-1 portal 05.12.2025</a:t>
            </a:r>
            <a:endParaRPr lang="en-MY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62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6213"/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8b. MAKLUMAT PERBANDINGAN PROJEK SEDIA ADA &amp; BAHARU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20</a:t>
            </a:fld>
            <a:endParaRPr lang="ms-MY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F44FB7-75D9-4BA6-BDD5-7FF2C9B53EBC}"/>
              </a:ext>
            </a:extLst>
          </p:cNvPr>
          <p:cNvGrpSpPr/>
          <p:nvPr/>
        </p:nvGrpSpPr>
        <p:grpSpPr>
          <a:xfrm>
            <a:off x="0" y="789917"/>
            <a:ext cx="4709371" cy="5355558"/>
            <a:chOff x="246451" y="595489"/>
            <a:chExt cx="4709371" cy="535555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DB58B47-F716-4641-B7FA-A293129FF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451" y="595489"/>
              <a:ext cx="4709371" cy="266373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67B97B7-6DFE-4641-8CA4-EDC992D37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6451" y="3422716"/>
              <a:ext cx="4709371" cy="2528331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D665439-4DCF-4994-9153-7887BF7FD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9087" y="1590960"/>
            <a:ext cx="4032839" cy="202618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27E4FA5-3DF3-49B8-A325-48C5BE64629F}"/>
              </a:ext>
            </a:extLst>
          </p:cNvPr>
          <p:cNvGrpSpPr/>
          <p:nvPr/>
        </p:nvGrpSpPr>
        <p:grpSpPr>
          <a:xfrm>
            <a:off x="4850437" y="504242"/>
            <a:ext cx="5706819" cy="5822096"/>
            <a:chOff x="5177815" y="892748"/>
            <a:chExt cx="5706819" cy="58220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A5AD36-D97E-41F2-970D-6B863CA8C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7815" y="892748"/>
              <a:ext cx="4668650" cy="256090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DC6D8CA-86AB-4542-8ABB-BD2784822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77815" y="3889748"/>
              <a:ext cx="5706819" cy="2825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2063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7800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9. CIRI-CIRI KESELAMATAN ICT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21</a:t>
            </a:fld>
            <a:endParaRPr lang="ms-MY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24E95E0-7E51-4F24-B1E4-7DB8FD179D51}"/>
              </a:ext>
            </a:extLst>
          </p:cNvPr>
          <p:cNvSpPr txBox="1">
            <a:spLocks/>
          </p:cNvSpPr>
          <p:nvPr/>
        </p:nvSpPr>
        <p:spPr>
          <a:xfrm>
            <a:off x="303619" y="524672"/>
            <a:ext cx="10890503" cy="631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1"/>
              </a:buClr>
              <a:buSzPct val="73000"/>
            </a:pPr>
            <a:r>
              <a:rPr lang="ms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Menjelaskan </a:t>
            </a:r>
            <a:r>
              <a:rPr lang="ms-MY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Komponen dan Ciri-ciri Keselamatan ICT </a:t>
            </a:r>
            <a:r>
              <a:rPr lang="ms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 projek yang dicadangkan.</a:t>
            </a: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E5FDF2-B8C0-49F9-8C01-E9B02DC59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99" y="1153313"/>
            <a:ext cx="6527902" cy="38945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087444-0D24-45C0-AF50-5177AA2BC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953" y="1153313"/>
            <a:ext cx="5786047" cy="418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4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7800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9. CIRI-CIRI KESELAMATAN ICT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22</a:t>
            </a:fld>
            <a:endParaRPr lang="ms-MY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FCF1D46-1570-4A39-8A80-A84DBDB29CE3}"/>
              </a:ext>
            </a:extLst>
          </p:cNvPr>
          <p:cNvGraphicFramePr>
            <a:graphicFrameLocks noGrp="1"/>
          </p:cNvGraphicFramePr>
          <p:nvPr/>
        </p:nvGraphicFramePr>
        <p:xfrm>
          <a:off x="9251727" y="3571240"/>
          <a:ext cx="2749951" cy="265449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6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3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711">
                <a:tc>
                  <a:txBody>
                    <a:bodyPr/>
                    <a:lstStyle/>
                    <a:p>
                      <a:pPr algn="ctr"/>
                      <a:r>
                        <a:rPr lang="en-MY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en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2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MY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0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SSL/TLS (HTTPS)</a:t>
                      </a:r>
                      <a:endParaRPr lang="en-US" sz="10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31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kumimoji="0" lang="en-US" sz="1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MY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MY" sz="1000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Sign On</a:t>
                      </a:r>
                      <a:endParaRPr lang="en-MY" sz="100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MY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MY" sz="10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Backup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72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MY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MY" sz="1000" i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Captcha</a:t>
                      </a:r>
                      <a:endParaRPr lang="en-MY" sz="100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+mj-lt"/>
                        <a:buNone/>
                      </a:pPr>
                      <a:r>
                        <a:rPr lang="en-US" sz="100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en-MY" sz="1000" i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MY" sz="100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Antivirus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977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00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en-MY" sz="1000" i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0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 trail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0192262"/>
                  </a:ext>
                </a:extLst>
              </a:tr>
              <a:tr h="12048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00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en-MY" sz="100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0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Encryption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4690257"/>
                  </a:ext>
                </a:extLst>
              </a:tr>
              <a:tr h="12048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00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en-MY" sz="100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0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 control / Auto log off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344465"/>
                  </a:ext>
                </a:extLst>
              </a:tr>
              <a:tr h="12048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MY" sz="100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0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Firewall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8956906"/>
                  </a:ext>
                </a:extLst>
              </a:tr>
              <a:tr h="12048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MY" sz="1000" i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en-MY" sz="100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0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WAF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323136"/>
                  </a:ext>
                </a:extLst>
              </a:tr>
              <a:tr h="12048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MY" sz="1000" i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en-MY" sz="100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0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 Posture Assessment (SPA)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66654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C1924BF-6FB2-4EAC-88D1-A7C6DB3C1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62" y="572083"/>
            <a:ext cx="8246917" cy="614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05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7800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10. TADBIR URUS PROJEK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23</a:t>
            </a:fld>
            <a:endParaRPr lang="ms-MY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7230A9A-908F-4B5D-9170-CCBD1EB24A50}"/>
              </a:ext>
            </a:extLst>
          </p:cNvPr>
          <p:cNvSpPr txBox="1">
            <a:spLocks/>
          </p:cNvSpPr>
          <p:nvPr/>
        </p:nvSpPr>
        <p:spPr>
          <a:xfrm>
            <a:off x="4602480" y="48350"/>
            <a:ext cx="7518399" cy="767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ms-MY" sz="11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Masukkan cadangan carta tadbir urus projek ICT yang akan dilaksanakan berdasarkan </a:t>
            </a:r>
            <a:r>
              <a:rPr lang="ms-MY" sz="11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Pekeliling Transformasi Pentadbiran Awam Bilangan 3 Tahun 2018: Panduan Pengurusan Projek ICT Sektor Awam (PPrISA)  </a:t>
            </a:r>
          </a:p>
          <a:p>
            <a:pPr marL="342900" indent="-342900" algn="l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ms-MY" sz="110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Selaras </a:t>
            </a:r>
            <a:r>
              <a:rPr lang="ms-MY" sz="11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dengan keperluan </a:t>
            </a:r>
            <a:r>
              <a:rPr lang="ms-MY" sz="11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skop projek, jadual pelaksanaan </a:t>
            </a:r>
            <a:r>
              <a:rPr lang="ms-MY" sz="11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ms-MY" sz="11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maklumat peruntukan </a:t>
            </a:r>
          </a:p>
          <a:p>
            <a:pPr algn="l">
              <a:buClr>
                <a:schemeClr val="tx1"/>
              </a:buClr>
              <a:buSzPct val="100000"/>
            </a:pPr>
            <a:endParaRPr lang="en-US" sz="11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F6B0A25-B1D0-46AE-BEA5-FBF9B368C4A9}"/>
              </a:ext>
            </a:extLst>
          </p:cNvPr>
          <p:cNvGrpSpPr/>
          <p:nvPr/>
        </p:nvGrpSpPr>
        <p:grpSpPr>
          <a:xfrm>
            <a:off x="558800" y="924560"/>
            <a:ext cx="11094720" cy="5374640"/>
            <a:chOff x="558800" y="955040"/>
            <a:chExt cx="11094720" cy="537464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E6E0FD4-0095-4821-BF07-4F9E4FCCACC7}"/>
                </a:ext>
              </a:extLst>
            </p:cNvPr>
            <p:cNvSpPr/>
            <p:nvPr/>
          </p:nvSpPr>
          <p:spPr>
            <a:xfrm>
              <a:off x="1513840" y="4114800"/>
              <a:ext cx="3556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ms-MY" sz="1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PENGURUS PROJEK KERAJAAN</a:t>
              </a:r>
            </a:p>
            <a:p>
              <a:pPr algn="ctr"/>
              <a:r>
                <a:rPr lang="ms-MY" sz="1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Jawatan (Gred)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65CB2A8-5552-408C-A341-6FF10D4EBA25}"/>
                </a:ext>
              </a:extLst>
            </p:cNvPr>
            <p:cNvSpPr/>
            <p:nvPr/>
          </p:nvSpPr>
          <p:spPr>
            <a:xfrm>
              <a:off x="858520" y="5589118"/>
              <a:ext cx="104648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ms-MY" sz="1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SME</a:t>
              </a:r>
              <a:endParaRPr lang="ms-MY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C3F0E2F-9C1F-4031-97F1-F45073AC9024}"/>
                </a:ext>
              </a:extLst>
            </p:cNvPr>
            <p:cNvSpPr/>
            <p:nvPr/>
          </p:nvSpPr>
          <p:spPr>
            <a:xfrm>
              <a:off x="2120900" y="5589118"/>
              <a:ext cx="104648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ms-MY" sz="1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PASUKAN PELAKSANA</a:t>
              </a:r>
              <a:endParaRPr lang="ms-MY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83AFFFD-9347-4220-B0E8-D9ED7090B656}"/>
                </a:ext>
              </a:extLst>
            </p:cNvPr>
            <p:cNvSpPr/>
            <p:nvPr/>
          </p:nvSpPr>
          <p:spPr>
            <a:xfrm>
              <a:off x="3383280" y="5589118"/>
              <a:ext cx="104648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ms-MY" sz="1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PASUKAN TEKNIKAL</a:t>
              </a:r>
              <a:endParaRPr lang="ms-MY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A34617B-C634-45D4-A9A7-CE55C5E75346}"/>
                </a:ext>
              </a:extLst>
            </p:cNvPr>
            <p:cNvSpPr/>
            <p:nvPr/>
          </p:nvSpPr>
          <p:spPr>
            <a:xfrm>
              <a:off x="4650740" y="5589118"/>
              <a:ext cx="104648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ms-MY" sz="1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PASUKAN APLIKASI</a:t>
              </a:r>
              <a:endParaRPr lang="ms-MY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0FF2876-641A-414C-88D4-B822E3E64DD2}"/>
                </a:ext>
              </a:extLst>
            </p:cNvPr>
            <p:cNvSpPr/>
            <p:nvPr/>
          </p:nvSpPr>
          <p:spPr>
            <a:xfrm>
              <a:off x="858520" y="4878050"/>
              <a:ext cx="627380" cy="3237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ms-MY" sz="1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PMO</a:t>
              </a:r>
              <a:endParaRPr lang="ms-MY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8121E32-E3A9-4FB2-B139-B23AFE5AAD86}"/>
                </a:ext>
              </a:extLst>
            </p:cNvPr>
            <p:cNvSpPr/>
            <p:nvPr/>
          </p:nvSpPr>
          <p:spPr>
            <a:xfrm>
              <a:off x="7122160" y="4094907"/>
              <a:ext cx="3556000" cy="54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ms-MY" sz="1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PENGURUS PROJEK KONTRAKTOR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30F7ACB-F1D7-46BE-829E-8941F74EE89E}"/>
                </a:ext>
              </a:extLst>
            </p:cNvPr>
            <p:cNvSpPr/>
            <p:nvPr/>
          </p:nvSpPr>
          <p:spPr>
            <a:xfrm>
              <a:off x="6466840" y="5569225"/>
              <a:ext cx="1046480" cy="54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ms-MY" sz="1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SME</a:t>
              </a:r>
              <a:endParaRPr lang="ms-MY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123F646-1DE7-4D33-B4E9-6342705670C0}"/>
                </a:ext>
              </a:extLst>
            </p:cNvPr>
            <p:cNvSpPr/>
            <p:nvPr/>
          </p:nvSpPr>
          <p:spPr>
            <a:xfrm>
              <a:off x="7729220" y="5569225"/>
              <a:ext cx="1046480" cy="54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ms-MY" sz="1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PASUKAN PELAKSANA</a:t>
              </a:r>
              <a:endParaRPr lang="ms-MY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8B5D816-AA1D-4AC6-B6A9-BCCD0DBD5818}"/>
                </a:ext>
              </a:extLst>
            </p:cNvPr>
            <p:cNvSpPr/>
            <p:nvPr/>
          </p:nvSpPr>
          <p:spPr>
            <a:xfrm>
              <a:off x="8991600" y="5569225"/>
              <a:ext cx="1046480" cy="54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ms-MY" sz="1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PASUKAN TEKNIKAL</a:t>
              </a:r>
              <a:endParaRPr lang="ms-MY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4B06026-6A8B-458E-A0A7-CE8244CAD426}"/>
                </a:ext>
              </a:extLst>
            </p:cNvPr>
            <p:cNvSpPr/>
            <p:nvPr/>
          </p:nvSpPr>
          <p:spPr>
            <a:xfrm>
              <a:off x="10259060" y="5569225"/>
              <a:ext cx="1046480" cy="54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ms-MY" sz="1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PASUKAN APLIKASI</a:t>
              </a:r>
              <a:endParaRPr lang="ms-MY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8F68D83-CBB1-4D83-B7F4-1869D5394187}"/>
                </a:ext>
              </a:extLst>
            </p:cNvPr>
            <p:cNvSpPr/>
            <p:nvPr/>
          </p:nvSpPr>
          <p:spPr>
            <a:xfrm>
              <a:off x="6466840" y="4858157"/>
              <a:ext cx="627380" cy="3237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ms-MY" sz="1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PMO</a:t>
              </a:r>
              <a:endParaRPr lang="ms-MY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64FECF8-DB82-437E-BD07-C98912BCB33A}"/>
                </a:ext>
              </a:extLst>
            </p:cNvPr>
            <p:cNvSpPr/>
            <p:nvPr/>
          </p:nvSpPr>
          <p:spPr>
            <a:xfrm>
              <a:off x="558800" y="2633745"/>
              <a:ext cx="11094720" cy="3695935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5377084-C072-4C0D-8B18-2C5A626DBCE0}"/>
                </a:ext>
              </a:extLst>
            </p:cNvPr>
            <p:cNvSpPr/>
            <p:nvPr/>
          </p:nvSpPr>
          <p:spPr>
            <a:xfrm>
              <a:off x="558800" y="2633745"/>
              <a:ext cx="1198880" cy="32373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ms-MY" sz="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PASUKAN PROJEK</a:t>
              </a:r>
              <a:endParaRPr lang="ms-MY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CA32DD5-F10F-436A-A3B9-E237420C5894}"/>
                </a:ext>
              </a:extLst>
            </p:cNvPr>
            <p:cNvCxnSpPr>
              <a:stCxn id="37" idx="2"/>
              <a:endCxn id="39" idx="2"/>
            </p:cNvCxnSpPr>
            <p:nvPr/>
          </p:nvCxnSpPr>
          <p:spPr>
            <a:xfrm>
              <a:off x="6096000" y="1495040"/>
              <a:ext cx="0" cy="176784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63C074C-7CA9-4A2A-93FF-88521B71B844}"/>
                </a:ext>
              </a:extLst>
            </p:cNvPr>
            <p:cNvSpPr/>
            <p:nvPr/>
          </p:nvSpPr>
          <p:spPr>
            <a:xfrm>
              <a:off x="2931160" y="955040"/>
              <a:ext cx="6329680" cy="54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ms-MY" sz="1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JAWATANKUASA PEMANDU PROJEK</a:t>
              </a:r>
            </a:p>
            <a:p>
              <a:pPr algn="ctr"/>
              <a:r>
                <a:rPr lang="ms-MY" sz="1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Pengerusi: Ketua Pengarah Pertanian (JUSA A)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60FDA3C-7F49-436B-8672-625A170B2C10}"/>
                </a:ext>
              </a:extLst>
            </p:cNvPr>
            <p:cNvSpPr/>
            <p:nvPr/>
          </p:nvSpPr>
          <p:spPr>
            <a:xfrm>
              <a:off x="2931160" y="1838960"/>
              <a:ext cx="6329680" cy="54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ms-MY" sz="1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JAWATANKUASA TEKNIKAL PROJEK</a:t>
              </a:r>
            </a:p>
            <a:p>
              <a:pPr algn="ctr"/>
              <a:r>
                <a:rPr lang="ms-MY" sz="1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Pengerusi: </a:t>
              </a:r>
              <a:r>
                <a:rPr lang="ms-MY" sz="1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Jawatan (Gred)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68AD0E4-133A-4BAC-93CB-BE83A71988BC}"/>
                </a:ext>
              </a:extLst>
            </p:cNvPr>
            <p:cNvSpPr/>
            <p:nvPr/>
          </p:nvSpPr>
          <p:spPr>
            <a:xfrm>
              <a:off x="2931160" y="2722880"/>
              <a:ext cx="6329680" cy="54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ms-MY" sz="1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PENGARAH PROJEK</a:t>
              </a:r>
            </a:p>
            <a:p>
              <a:pPr algn="ctr">
                <a:spcAft>
                  <a:spcPts val="600"/>
                </a:spcAft>
              </a:pPr>
              <a:r>
                <a:rPr lang="ms-MY" sz="1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Jawatan (Gred)</a:t>
              </a:r>
            </a:p>
          </p:txBody>
        </p:sp>
        <p:cxnSp>
          <p:nvCxnSpPr>
            <p:cNvPr id="57" name="Connector: Elbow 56">
              <a:extLst>
                <a:ext uri="{FF2B5EF4-FFF2-40B4-BE49-F238E27FC236}">
                  <a16:creationId xmlns:a16="http://schemas.microsoft.com/office/drawing/2014/main" id="{9B5B8C4F-B8C1-42FD-BCF2-71DB9B1B3336}"/>
                </a:ext>
              </a:extLst>
            </p:cNvPr>
            <p:cNvCxnSpPr>
              <a:stCxn id="39" idx="2"/>
              <a:endCxn id="40" idx="0"/>
            </p:cNvCxnSpPr>
            <p:nvPr/>
          </p:nvCxnSpPr>
          <p:spPr>
            <a:xfrm rot="5400000">
              <a:off x="4267960" y="2286760"/>
              <a:ext cx="851920" cy="2804160"/>
            </a:xfrm>
            <a:prstGeom prst="bentConnector3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Connector: Elbow 60">
              <a:extLst>
                <a:ext uri="{FF2B5EF4-FFF2-40B4-BE49-F238E27FC236}">
                  <a16:creationId xmlns:a16="http://schemas.microsoft.com/office/drawing/2014/main" id="{6D60EF59-6F8D-4DE4-B825-C272CCB73C3B}"/>
                </a:ext>
              </a:extLst>
            </p:cNvPr>
            <p:cNvCxnSpPr/>
            <p:nvPr/>
          </p:nvCxnSpPr>
          <p:spPr>
            <a:xfrm rot="16200000" flipV="1">
              <a:off x="7082067" y="2286974"/>
              <a:ext cx="832027" cy="2804160"/>
            </a:xfrm>
            <a:prstGeom prst="bentConnector3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Connector: Elbow 61">
              <a:extLst>
                <a:ext uri="{FF2B5EF4-FFF2-40B4-BE49-F238E27FC236}">
                  <a16:creationId xmlns:a16="http://schemas.microsoft.com/office/drawing/2014/main" id="{3E38DA0C-EA68-4E35-A5DB-A3C6BDFA6733}"/>
                </a:ext>
              </a:extLst>
            </p:cNvPr>
            <p:cNvCxnSpPr>
              <a:stCxn id="40" idx="2"/>
              <a:endCxn id="41" idx="0"/>
            </p:cNvCxnSpPr>
            <p:nvPr/>
          </p:nvCxnSpPr>
          <p:spPr>
            <a:xfrm rot="5400000">
              <a:off x="1869641" y="4166919"/>
              <a:ext cx="934318" cy="1910080"/>
            </a:xfrm>
            <a:prstGeom prst="bentConnector3">
              <a:avLst>
                <a:gd name="adj1" fmla="val 75486"/>
              </a:avLst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Connector: Elbow 66">
              <a:extLst>
                <a:ext uri="{FF2B5EF4-FFF2-40B4-BE49-F238E27FC236}">
                  <a16:creationId xmlns:a16="http://schemas.microsoft.com/office/drawing/2014/main" id="{3B578370-3340-40FA-9F70-B77167492B11}"/>
                </a:ext>
              </a:extLst>
            </p:cNvPr>
            <p:cNvCxnSpPr>
              <a:stCxn id="40" idx="2"/>
              <a:endCxn id="44" idx="0"/>
            </p:cNvCxnSpPr>
            <p:nvPr/>
          </p:nvCxnSpPr>
          <p:spPr>
            <a:xfrm rot="16200000" flipH="1">
              <a:off x="3765751" y="4180889"/>
              <a:ext cx="934318" cy="1882140"/>
            </a:xfrm>
            <a:prstGeom prst="bentConnector3">
              <a:avLst>
                <a:gd name="adj1" fmla="val 75487"/>
              </a:avLst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Connector: Elbow 70">
              <a:extLst>
                <a:ext uri="{FF2B5EF4-FFF2-40B4-BE49-F238E27FC236}">
                  <a16:creationId xmlns:a16="http://schemas.microsoft.com/office/drawing/2014/main" id="{C688C9C8-1AC1-4EB7-80F6-39C35BB5D8F5}"/>
                </a:ext>
              </a:extLst>
            </p:cNvPr>
            <p:cNvCxnSpPr>
              <a:stCxn id="40" idx="2"/>
              <a:endCxn id="43" idx="0"/>
            </p:cNvCxnSpPr>
            <p:nvPr/>
          </p:nvCxnSpPr>
          <p:spPr>
            <a:xfrm rot="16200000" flipH="1">
              <a:off x="3132021" y="4814619"/>
              <a:ext cx="934318" cy="614680"/>
            </a:xfrm>
            <a:prstGeom prst="bentConnector3">
              <a:avLst>
                <a:gd name="adj1" fmla="val 75487"/>
              </a:avLst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Connector: Elbow 74">
              <a:extLst>
                <a:ext uri="{FF2B5EF4-FFF2-40B4-BE49-F238E27FC236}">
                  <a16:creationId xmlns:a16="http://schemas.microsoft.com/office/drawing/2014/main" id="{C59A4EF2-2648-4984-8C3B-F26A8173647A}"/>
                </a:ext>
              </a:extLst>
            </p:cNvPr>
            <p:cNvCxnSpPr>
              <a:stCxn id="40" idx="2"/>
              <a:endCxn id="42" idx="0"/>
            </p:cNvCxnSpPr>
            <p:nvPr/>
          </p:nvCxnSpPr>
          <p:spPr>
            <a:xfrm rot="5400000">
              <a:off x="2500831" y="4798109"/>
              <a:ext cx="934318" cy="647700"/>
            </a:xfrm>
            <a:prstGeom prst="bentConnector3">
              <a:avLst>
                <a:gd name="adj1" fmla="val 75487"/>
              </a:avLst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Connector: Elbow 79">
              <a:extLst>
                <a:ext uri="{FF2B5EF4-FFF2-40B4-BE49-F238E27FC236}">
                  <a16:creationId xmlns:a16="http://schemas.microsoft.com/office/drawing/2014/main" id="{4B26BD37-BED9-4A15-BE90-6C0D01F7EF71}"/>
                </a:ext>
              </a:extLst>
            </p:cNvPr>
            <p:cNvCxnSpPr>
              <a:cxnSpLocks/>
              <a:stCxn id="40" idx="2"/>
              <a:endCxn id="45" idx="3"/>
            </p:cNvCxnSpPr>
            <p:nvPr/>
          </p:nvCxnSpPr>
          <p:spPr>
            <a:xfrm rot="5400000">
              <a:off x="2196311" y="3944389"/>
              <a:ext cx="385119" cy="1805940"/>
            </a:xfrm>
            <a:prstGeom prst="bentConnector2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Connector: Elbow 83">
              <a:extLst>
                <a:ext uri="{FF2B5EF4-FFF2-40B4-BE49-F238E27FC236}">
                  <a16:creationId xmlns:a16="http://schemas.microsoft.com/office/drawing/2014/main" id="{9C9DD3B9-DE6B-4EA1-8AF9-C7703DEA78CA}"/>
                </a:ext>
              </a:extLst>
            </p:cNvPr>
            <p:cNvCxnSpPr>
              <a:stCxn id="46" idx="2"/>
              <a:endCxn id="47" idx="0"/>
            </p:cNvCxnSpPr>
            <p:nvPr/>
          </p:nvCxnSpPr>
          <p:spPr>
            <a:xfrm rot="5400000">
              <a:off x="7477961" y="4147026"/>
              <a:ext cx="934318" cy="1910080"/>
            </a:xfrm>
            <a:prstGeom prst="bentConnector3">
              <a:avLst>
                <a:gd name="adj1" fmla="val 77186"/>
              </a:avLst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Connector: Elbow 87">
              <a:extLst>
                <a:ext uri="{FF2B5EF4-FFF2-40B4-BE49-F238E27FC236}">
                  <a16:creationId xmlns:a16="http://schemas.microsoft.com/office/drawing/2014/main" id="{A3E61713-4A67-4933-8A12-9CB78F45698D}"/>
                </a:ext>
              </a:extLst>
            </p:cNvPr>
            <p:cNvCxnSpPr>
              <a:stCxn id="46" idx="2"/>
              <a:endCxn id="50" idx="0"/>
            </p:cNvCxnSpPr>
            <p:nvPr/>
          </p:nvCxnSpPr>
          <p:spPr>
            <a:xfrm rot="16200000" flipH="1">
              <a:off x="9374071" y="4160996"/>
              <a:ext cx="934318" cy="1882140"/>
            </a:xfrm>
            <a:prstGeom prst="bentConnector3">
              <a:avLst>
                <a:gd name="adj1" fmla="val 77186"/>
              </a:avLst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Connector: Elbow 91">
              <a:extLst>
                <a:ext uri="{FF2B5EF4-FFF2-40B4-BE49-F238E27FC236}">
                  <a16:creationId xmlns:a16="http://schemas.microsoft.com/office/drawing/2014/main" id="{4EF87DFD-6FD2-4106-B529-A40672F64B5E}"/>
                </a:ext>
              </a:extLst>
            </p:cNvPr>
            <p:cNvCxnSpPr>
              <a:stCxn id="46" idx="2"/>
              <a:endCxn id="49" idx="0"/>
            </p:cNvCxnSpPr>
            <p:nvPr/>
          </p:nvCxnSpPr>
          <p:spPr>
            <a:xfrm rot="16200000" flipH="1">
              <a:off x="8740341" y="4794726"/>
              <a:ext cx="934318" cy="614680"/>
            </a:xfrm>
            <a:prstGeom prst="bentConnector3">
              <a:avLst>
                <a:gd name="adj1" fmla="val 76846"/>
              </a:avLst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Connector: Elbow 96">
              <a:extLst>
                <a:ext uri="{FF2B5EF4-FFF2-40B4-BE49-F238E27FC236}">
                  <a16:creationId xmlns:a16="http://schemas.microsoft.com/office/drawing/2014/main" id="{CBED53B8-F9CB-4D20-987E-722CDB601B90}"/>
                </a:ext>
              </a:extLst>
            </p:cNvPr>
            <p:cNvCxnSpPr>
              <a:stCxn id="46" idx="2"/>
              <a:endCxn id="48" idx="0"/>
            </p:cNvCxnSpPr>
            <p:nvPr/>
          </p:nvCxnSpPr>
          <p:spPr>
            <a:xfrm rot="5400000">
              <a:off x="8109151" y="4778216"/>
              <a:ext cx="934318" cy="647700"/>
            </a:xfrm>
            <a:prstGeom prst="bentConnector3">
              <a:avLst>
                <a:gd name="adj1" fmla="val 76506"/>
              </a:avLst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Connector: Elbow 101">
              <a:extLst>
                <a:ext uri="{FF2B5EF4-FFF2-40B4-BE49-F238E27FC236}">
                  <a16:creationId xmlns:a16="http://schemas.microsoft.com/office/drawing/2014/main" id="{E6020725-754D-4BCB-97EB-BD7A35C05498}"/>
                </a:ext>
              </a:extLst>
            </p:cNvPr>
            <p:cNvCxnSpPr>
              <a:stCxn id="46" idx="2"/>
              <a:endCxn id="51" idx="3"/>
            </p:cNvCxnSpPr>
            <p:nvPr/>
          </p:nvCxnSpPr>
          <p:spPr>
            <a:xfrm rot="5400000">
              <a:off x="7804631" y="3924496"/>
              <a:ext cx="385119" cy="1805940"/>
            </a:xfrm>
            <a:prstGeom prst="bentConnector2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9516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7800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11. JADUAL </a:t>
            </a:r>
            <a:r>
              <a:rPr lang="ms-MY" sz="2400" b="1" dirty="0"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24</a:t>
            </a:fld>
            <a:endParaRPr lang="ms-MY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2D96A5E-A299-45BE-8C7C-853CB4BA0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472351"/>
              </p:ext>
            </p:extLst>
          </p:nvPr>
        </p:nvGraphicFramePr>
        <p:xfrm>
          <a:off x="59267" y="552296"/>
          <a:ext cx="12035345" cy="5410334"/>
        </p:xfrm>
        <a:graphic>
          <a:graphicData uri="http://schemas.openxmlformats.org/drawingml/2006/table">
            <a:tbl>
              <a:tblPr/>
              <a:tblGrid>
                <a:gridCol w="3158810">
                  <a:extLst>
                    <a:ext uri="{9D8B030D-6E8A-4147-A177-3AD203B41FA5}">
                      <a16:colId xmlns:a16="http://schemas.microsoft.com/office/drawing/2014/main" val="2921892122"/>
                    </a:ext>
                  </a:extLst>
                </a:gridCol>
                <a:gridCol w="177211">
                  <a:extLst>
                    <a:ext uri="{9D8B030D-6E8A-4147-A177-3AD203B41FA5}">
                      <a16:colId xmlns:a16="http://schemas.microsoft.com/office/drawing/2014/main" val="2749047748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2591904365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2975277449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980955222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3480100921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1829098510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1516384671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4110014993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1313027309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1007673902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1726317225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2169597905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2801398517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3812094576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1222062740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1970000788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553588789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1073425106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4133289115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152766643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1826190854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1047669574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700749390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2825062854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2460217330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240202410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2967797521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3702664690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2292537171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297103543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2472414002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3151831263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3423936181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233553294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297047679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1748585085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3124656123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3630087438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3317328615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931924847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3516209923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4292226510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260213638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96215274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2767773379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1065375604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2632780235"/>
                    </a:ext>
                  </a:extLst>
                </a:gridCol>
                <a:gridCol w="185092">
                  <a:extLst>
                    <a:ext uri="{9D8B030D-6E8A-4147-A177-3AD203B41FA5}">
                      <a16:colId xmlns:a16="http://schemas.microsoft.com/office/drawing/2014/main" val="3961839186"/>
                    </a:ext>
                  </a:extLst>
                </a:gridCol>
              </a:tblGrid>
              <a:tr h="151335">
                <a:tc rowSpan="2">
                  <a:txBody>
                    <a:bodyPr/>
                    <a:lstStyle/>
                    <a:p>
                      <a:r>
                        <a:rPr lang="en-MY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AKTIVITI</a:t>
                      </a:r>
                      <a:endParaRPr lang="en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rtl="0" fontAlgn="ctr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rtl="0" fontAlgn="ctr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rtl="0" fontAlgn="ctr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2028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rtl="0" fontAlgn="ctr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2029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018079"/>
                  </a:ext>
                </a:extLst>
              </a:tr>
              <a:tr h="135971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08888"/>
                  </a:ext>
                </a:extLst>
              </a:tr>
              <a:tr h="153123">
                <a:tc>
                  <a:txBody>
                    <a:bodyPr/>
                    <a:lstStyle/>
                    <a:p>
                      <a:pPr marL="0" indent="85725" algn="l" rtl="0" fontAlgn="ctr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1. Pelantikan Pembekal &amp; Surat </a:t>
                      </a:r>
                      <a:r>
                        <a:rPr lang="en-MY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Setuju</a:t>
                      </a:r>
                      <a:r>
                        <a:rPr lang="en-M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Terima</a:t>
                      </a:r>
                      <a:r>
                        <a:rPr lang="en-M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(SST)</a:t>
                      </a:r>
                      <a:endParaRPr lang="en-MY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483817"/>
                  </a:ext>
                </a:extLst>
              </a:tr>
              <a:tr h="153123">
                <a:tc>
                  <a:txBody>
                    <a:bodyPr/>
                    <a:lstStyle/>
                    <a:p>
                      <a:pPr marL="0" indent="85725" algn="l"/>
                      <a:r>
                        <a:rPr lang="en-MY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2. </a:t>
                      </a:r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Mesyuarat </a:t>
                      </a:r>
                      <a:r>
                        <a:rPr lang="en-MY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Kick-off </a:t>
                      </a:r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</a:t>
                      </a:r>
                      <a:endParaRPr lang="ms-MY" sz="800" b="0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206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644514"/>
                  </a:ext>
                </a:extLst>
              </a:tr>
              <a:tr h="459368">
                <a:tc>
                  <a:txBody>
                    <a:bodyPr/>
                    <a:lstStyle/>
                    <a:p>
                      <a:pPr marL="0" marR="0" lvl="0" indent="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3</a:t>
                      </a:r>
                      <a:r>
                        <a:rPr lang="en-MY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MY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Kajian Spesifikasi Keperluan </a:t>
                      </a:r>
                      <a:r>
                        <a:rPr lang="en-MY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Pengguna</a:t>
                      </a:r>
                      <a:r>
                        <a:rPr lang="en-MY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628650" marR="0" lvl="1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 &amp; Proses</a:t>
                      </a:r>
                    </a:p>
                    <a:p>
                      <a:pPr marL="628650" marR="0" lvl="1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8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Reka Bentuk Sistem, Antara Muka &amp; Pangkalan Data</a:t>
                      </a:r>
                    </a:p>
                    <a:p>
                      <a:pPr marL="628650" marR="0" lvl="1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 URS, SRS, SDS, Migrasi, Integrasi</a:t>
                      </a:r>
                      <a:endParaRPr lang="en-MY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9" marR="4449" marT="4449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206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82269"/>
                  </a:ext>
                </a:extLst>
              </a:tr>
              <a:tr h="244997">
                <a:tc>
                  <a:txBody>
                    <a:bodyPr/>
                    <a:lstStyle/>
                    <a:p>
                      <a:pPr marL="0" marR="0" lvl="0" indent="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4. Perolehan Perkakasan</a:t>
                      </a:r>
                    </a:p>
                    <a:p>
                      <a:pPr marL="628650" marR="0" lvl="1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Pembekalan, Pemasangan, Pengujian</a:t>
                      </a:r>
                    </a:p>
                  </a:txBody>
                  <a:tcPr marL="4449" marR="4449" marT="4449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206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6299490"/>
                  </a:ext>
                </a:extLst>
              </a:tr>
              <a:tr h="244997">
                <a:tc>
                  <a:txBody>
                    <a:bodyPr/>
                    <a:lstStyle/>
                    <a:p>
                      <a:pPr marL="0" marR="0" lvl="0" indent="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4. Perolehan Perisian</a:t>
                      </a:r>
                    </a:p>
                    <a:p>
                      <a:pPr marL="628650" marR="0" lvl="1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Pembekalan, Pemasangan, Konfigurasi, Pengujian</a:t>
                      </a:r>
                    </a:p>
                  </a:txBody>
                  <a:tcPr marL="4449" marR="4449" marT="4449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206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280410"/>
                  </a:ext>
                </a:extLst>
              </a:tr>
              <a:tr h="153123">
                <a:tc>
                  <a:txBody>
                    <a:bodyPr/>
                    <a:lstStyle/>
                    <a:p>
                      <a:pPr marL="0" marR="0" lvl="0" indent="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5. </a:t>
                      </a:r>
                      <a:r>
                        <a:rPr lang="ms-MY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Tempoh Jaminan Perkakasan / Perisian </a:t>
                      </a:r>
                      <a:r>
                        <a:rPr lang="ms-MY" sz="800" b="0" i="0" u="none" strike="noStrike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(? bulan)</a:t>
                      </a:r>
                      <a:endParaRPr lang="en-MY" sz="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206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046131"/>
                  </a:ext>
                </a:extLst>
              </a:tr>
              <a:tr h="153123">
                <a:tc>
                  <a:txBody>
                    <a:bodyPr/>
                    <a:lstStyle/>
                    <a:p>
                      <a:pPr marL="0" marR="0" lvl="0" indent="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5. </a:t>
                      </a:r>
                      <a:r>
                        <a:rPr lang="ms-MY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Penyediaan Prototaip</a:t>
                      </a:r>
                      <a:endParaRPr lang="en-MY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206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535393"/>
                  </a:ext>
                </a:extLst>
              </a:tr>
              <a:tr h="153123">
                <a:tc>
                  <a:txBody>
                    <a:bodyPr/>
                    <a:lstStyle/>
                    <a:p>
                      <a:pPr marL="0" marR="0" lvl="0" indent="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FASA PEMBANGUNAN</a:t>
                      </a:r>
                      <a:endParaRPr lang="en-MY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800" b="1" i="0" u="none" strike="noStrike">
                        <a:solidFill>
                          <a:schemeClr val="bg1"/>
                        </a:solidFill>
                        <a:effectLst/>
                        <a:highlight>
                          <a:srgbClr val="00206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575933"/>
                  </a:ext>
                </a:extLst>
              </a:tr>
              <a:tr h="153123">
                <a:tc>
                  <a:txBody>
                    <a:bodyPr/>
                    <a:lstStyle/>
                    <a:p>
                      <a:pPr marL="0" marR="0" lvl="0" indent="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6. Modul</a:t>
                      </a:r>
                      <a:r>
                        <a:rPr lang="ms-MY" sz="8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ms-MY" sz="800" b="0" i="0" u="none" strike="noStrike" kern="12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xxxxxxx</a:t>
                      </a:r>
                      <a:endParaRPr lang="ms-MY" sz="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206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9477007"/>
                  </a:ext>
                </a:extLst>
              </a:tr>
              <a:tr h="153123">
                <a:tc>
                  <a:txBody>
                    <a:bodyPr/>
                    <a:lstStyle/>
                    <a:p>
                      <a:pPr marL="628650" marR="0" lvl="1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Pembangunan Pangkalan Data</a:t>
                      </a:r>
                      <a:endParaRPr lang="ms-MY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206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0007149"/>
                  </a:ext>
                </a:extLst>
              </a:tr>
              <a:tr h="153123">
                <a:tc>
                  <a:txBody>
                    <a:bodyPr/>
                    <a:lstStyle/>
                    <a:p>
                      <a:pPr marL="6286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MY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Pembangunan </a:t>
                      </a:r>
                      <a:r>
                        <a:rPr lang="en-MY" sz="800" b="0" i="0" u="none" strike="noStrike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Sub-Modul XX</a:t>
                      </a:r>
                      <a:endParaRPr lang="ms-MY" sz="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206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242979"/>
                  </a:ext>
                </a:extLst>
              </a:tr>
              <a:tr h="153123">
                <a:tc>
                  <a:txBody>
                    <a:bodyPr/>
                    <a:lstStyle/>
                    <a:p>
                      <a:pPr marL="6286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ms-MY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Pengujian Modul (UAT)</a:t>
                      </a:r>
                      <a:endParaRPr lang="ms-MY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206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7728504"/>
                  </a:ext>
                </a:extLst>
              </a:tr>
              <a:tr h="153123">
                <a:tc>
                  <a:txBody>
                    <a:bodyPr/>
                    <a:lstStyle/>
                    <a:p>
                      <a:pPr marL="0" marR="0" lvl="0" indent="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7. Modul Dashboard / Pelaporan</a:t>
                      </a:r>
                      <a:endParaRPr lang="ms-MY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206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040493"/>
                  </a:ext>
                </a:extLst>
              </a:tr>
              <a:tr h="153123">
                <a:tc>
                  <a:txBody>
                    <a:bodyPr/>
                    <a:lstStyle/>
                    <a:p>
                      <a:pPr marL="628650" marR="0" lvl="1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Integrasi Data</a:t>
                      </a:r>
                      <a:endParaRPr lang="ms-MY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206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711538"/>
                  </a:ext>
                </a:extLst>
              </a:tr>
              <a:tr h="153123">
                <a:tc>
                  <a:txBody>
                    <a:bodyPr/>
                    <a:lstStyle/>
                    <a:p>
                      <a:pPr marL="628650" marR="0" lvl="1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Pembangunan Model Analitik &amp; Dashboard</a:t>
                      </a:r>
                      <a:endParaRPr lang="ms-MY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206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719535"/>
                  </a:ext>
                </a:extLst>
              </a:tr>
              <a:tr h="153123">
                <a:tc>
                  <a:txBody>
                    <a:bodyPr/>
                    <a:lstStyle/>
                    <a:p>
                      <a:pPr marL="0" indent="85725" algn="l" defTabSz="914400" rtl="0" eaLnBrk="1" fontAlgn="ctr" latinLnBrk="0" hangingPunct="1"/>
                      <a:r>
                        <a:rPr lang="ms-MY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8. </a:t>
                      </a:r>
                      <a:r>
                        <a:rPr lang="en-MY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Konfigurasi dan Instalasi / Transisi ke Produksi</a:t>
                      </a:r>
                      <a:endParaRPr lang="ms-MY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206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312663"/>
                  </a:ext>
                </a:extLst>
              </a:tr>
              <a:tr h="153123">
                <a:tc>
                  <a:txBody>
                    <a:bodyPr/>
                    <a:lstStyle/>
                    <a:p>
                      <a:pPr marL="0" indent="85725" algn="l" defTabSz="914400" rtl="0" eaLnBrk="1" fontAlgn="ctr" latinLnBrk="0" hangingPunct="1"/>
                      <a:r>
                        <a:rPr lang="en-MY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9. </a:t>
                      </a:r>
                      <a:r>
                        <a:rPr lang="ms-MY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Ujian Penerimaan Pengguna (UAT)</a:t>
                      </a:r>
                      <a:endParaRPr lang="ms-MY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206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449194"/>
                  </a:ext>
                </a:extLst>
              </a:tr>
              <a:tr h="153123">
                <a:tc>
                  <a:txBody>
                    <a:bodyPr/>
                    <a:lstStyle/>
                    <a:p>
                      <a:pPr marL="0" indent="85725" algn="l" defTabSz="914400" rtl="0" eaLnBrk="1" fontAlgn="ctr" latinLnBrk="0" hangingPunct="1"/>
                      <a:r>
                        <a:rPr lang="en-MY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 Ujian Penerimaan Provisional (PAT)</a:t>
                      </a:r>
                      <a:endParaRPr lang="ms-MY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206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8360181"/>
                  </a:ext>
                </a:extLst>
              </a:tr>
              <a:tr h="153123">
                <a:tc>
                  <a:txBody>
                    <a:bodyPr/>
                    <a:lstStyle/>
                    <a:p>
                      <a:pPr marL="0" indent="85725" algn="l" defTabSz="914400" rtl="0" eaLnBrk="1" fontAlgn="ctr" latinLnBrk="0" hangingPunct="1"/>
                      <a:r>
                        <a:rPr lang="en-MY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 </a:t>
                      </a:r>
                      <a:r>
                        <a:rPr lang="fr-FR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Ujian Simulasi (Production &amp; DRC)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206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285010"/>
                  </a:ext>
                </a:extLst>
              </a:tr>
              <a:tr h="153123">
                <a:tc>
                  <a:txBody>
                    <a:bodyPr/>
                    <a:lstStyle/>
                    <a:p>
                      <a:pPr marL="0" marR="0" lvl="0" indent="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 Serahan</a:t>
                      </a:r>
                      <a:r>
                        <a:rPr lang="en-MY" sz="8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Dokumen Kod Sumber &amp; Laporan UAT, PAT</a:t>
                      </a:r>
                      <a:endParaRPr lang="ms-MY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206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731526"/>
                  </a:ext>
                </a:extLst>
              </a:tr>
              <a:tr h="153123">
                <a:tc>
                  <a:txBody>
                    <a:bodyPr/>
                    <a:lstStyle/>
                    <a:p>
                      <a:pPr marL="0" indent="85725" algn="l" defTabSz="914400" rtl="0" eaLnBrk="1" fontAlgn="ctr" latinLnBrk="0" hangingPunct="1"/>
                      <a:r>
                        <a:rPr lang="en-MY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 Pelaksanaan Migrasi Data</a:t>
                      </a:r>
                      <a:endParaRPr lang="ms-MY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206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405032"/>
                  </a:ext>
                </a:extLst>
              </a:tr>
              <a:tr h="153123">
                <a:tc>
                  <a:txBody>
                    <a:bodyPr/>
                    <a:lstStyle/>
                    <a:p>
                      <a:pPr marL="0" indent="85725" algn="l" defTabSz="914400" rtl="0" eaLnBrk="1" fontAlgn="ctr" latinLnBrk="0" hangingPunct="1"/>
                      <a:r>
                        <a:rPr lang="ms-MY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 </a:t>
                      </a:r>
                      <a:r>
                        <a:rPr lang="en-MY" sz="800" b="0" i="1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Go-live System</a:t>
                      </a:r>
                      <a:endParaRPr lang="ms-MY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206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165669"/>
                  </a:ext>
                </a:extLst>
              </a:tr>
              <a:tr h="153123">
                <a:tc>
                  <a:txBody>
                    <a:bodyPr/>
                    <a:lstStyle/>
                    <a:p>
                      <a:pPr marL="0" marR="0" lvl="0" indent="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 Ujian Penerimaan Akhir (FAT)</a:t>
                      </a:r>
                      <a:endParaRPr lang="ms-MY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206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987164"/>
                  </a:ext>
                </a:extLst>
              </a:tr>
              <a:tr h="153123">
                <a:tc>
                  <a:txBody>
                    <a:bodyPr/>
                    <a:lstStyle/>
                    <a:p>
                      <a:pPr marL="0" indent="85725" algn="l" defTabSz="914400" rtl="0" eaLnBrk="1" fontAlgn="ctr" latinLnBrk="0" hangingPunct="1"/>
                      <a:r>
                        <a:rPr lang="en-MY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 Penyediaan Manual Pengguna</a:t>
                      </a:r>
                      <a:endParaRPr lang="ms-MY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206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5524413"/>
                  </a:ext>
                </a:extLst>
              </a:tr>
              <a:tr h="153123">
                <a:tc>
                  <a:txBody>
                    <a:bodyPr/>
                    <a:lstStyle/>
                    <a:p>
                      <a:pPr marL="0" indent="85725" algn="l" defTabSz="914400" rtl="0" eaLnBrk="1" fontAlgn="ctr" latinLnBrk="0" hangingPunct="1"/>
                      <a:r>
                        <a:rPr lang="ms-MY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 Latihan</a:t>
                      </a:r>
                      <a:endParaRPr lang="ms-MY" sz="8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206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580916"/>
                  </a:ext>
                </a:extLst>
              </a:tr>
              <a:tr h="153123">
                <a:tc>
                  <a:txBody>
                    <a:bodyPr/>
                    <a:lstStyle/>
                    <a:p>
                      <a:pPr marL="0" marR="0" lvl="0" indent="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 </a:t>
                      </a:r>
                      <a:r>
                        <a:rPr lang="ms-MY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Implementation / </a:t>
                      </a:r>
                      <a:r>
                        <a:rPr lang="ms-MY" sz="800" b="0" i="1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Roll-Out</a:t>
                      </a:r>
                      <a:endParaRPr lang="ms-MY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206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34225"/>
                  </a:ext>
                </a:extLst>
              </a:tr>
              <a:tr h="153123">
                <a:tc>
                  <a:txBody>
                    <a:bodyPr/>
                    <a:lstStyle/>
                    <a:p>
                      <a:pPr marL="0" marR="0" lvl="0" indent="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18. </a:t>
                      </a:r>
                      <a:r>
                        <a:rPr lang="ms-MY" sz="800" b="0" i="1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Security Performance Assessment (SPA)</a:t>
                      </a:r>
                      <a:endParaRPr lang="ms-MY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206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9664698"/>
                  </a:ext>
                </a:extLst>
              </a:tr>
              <a:tr h="153123">
                <a:tc>
                  <a:txBody>
                    <a:bodyPr/>
                    <a:lstStyle/>
                    <a:p>
                      <a:pPr marL="0" indent="85725" algn="l" defTabSz="914400" rtl="0" eaLnBrk="1" fontAlgn="ctr" latinLnBrk="0" hangingPunct="1"/>
                      <a:r>
                        <a:rPr lang="en-MY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 Serahan Sistem / </a:t>
                      </a:r>
                      <a:r>
                        <a:rPr lang="en-MY" sz="800" b="0" i="1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Sign-off</a:t>
                      </a:r>
                      <a:r>
                        <a:rPr lang="en-MY" sz="800" b="0" i="1" u="none" strike="noStrike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ms-MY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206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4156732"/>
                  </a:ext>
                </a:extLst>
              </a:tr>
              <a:tr h="153123">
                <a:tc>
                  <a:txBody>
                    <a:bodyPr/>
                    <a:lstStyle/>
                    <a:p>
                      <a:pPr marL="0" indent="85725" algn="l" defTabSz="914400" rtl="0" eaLnBrk="1" fontAlgn="ctr" latinLnBrk="0" hangingPunct="1"/>
                      <a:r>
                        <a:rPr lang="en-MY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 </a:t>
                      </a:r>
                      <a:r>
                        <a:rPr lang="en-MY" sz="8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Laporan Serahan Sistem</a:t>
                      </a:r>
                      <a:endParaRPr lang="ms-MY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206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229660"/>
                  </a:ext>
                </a:extLst>
              </a:tr>
              <a:tr h="153123">
                <a:tc>
                  <a:txBody>
                    <a:bodyPr/>
                    <a:lstStyle/>
                    <a:p>
                      <a:pPr marL="0" indent="85725" algn="l" defTabSz="914400" rtl="0" eaLnBrk="1" fontAlgn="ctr" latinLnBrk="0" hangingPunct="1"/>
                      <a:r>
                        <a:rPr lang="en-MY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 Tempoh Jaminan Sistem (12 bulan)</a:t>
                      </a:r>
                      <a:endParaRPr lang="ms-MY" sz="8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206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42805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3ECF92A-C6DA-4644-8AD5-FBCBB2A04162}"/>
              </a:ext>
            </a:extLst>
          </p:cNvPr>
          <p:cNvSpPr/>
          <p:nvPr/>
        </p:nvSpPr>
        <p:spPr>
          <a:xfrm>
            <a:off x="5323840" y="46576"/>
            <a:ext cx="6681425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MY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CONTOH/ RUJUKAN BAGI SISTEM APLIKASI</a:t>
            </a:r>
            <a:endParaRPr lang="ms-MY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627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7800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11. JADUAL </a:t>
            </a:r>
            <a:r>
              <a:rPr lang="ms-MY" sz="2400" b="1" dirty="0"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25</a:t>
            </a:fld>
            <a:endParaRPr lang="ms-MY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2D96A5E-A299-45BE-8C7C-853CB4BA0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71878"/>
              </p:ext>
            </p:extLst>
          </p:nvPr>
        </p:nvGraphicFramePr>
        <p:xfrm>
          <a:off x="213364" y="552296"/>
          <a:ext cx="11791910" cy="5485139"/>
        </p:xfrm>
        <a:graphic>
          <a:graphicData uri="http://schemas.openxmlformats.org/drawingml/2006/table">
            <a:tbl>
              <a:tblPr/>
              <a:tblGrid>
                <a:gridCol w="4543930">
                  <a:extLst>
                    <a:ext uri="{9D8B030D-6E8A-4147-A177-3AD203B41FA5}">
                      <a16:colId xmlns:a16="http://schemas.microsoft.com/office/drawing/2014/main" val="2921892122"/>
                    </a:ext>
                  </a:extLst>
                </a:gridCol>
                <a:gridCol w="362399">
                  <a:extLst>
                    <a:ext uri="{9D8B030D-6E8A-4147-A177-3AD203B41FA5}">
                      <a16:colId xmlns:a16="http://schemas.microsoft.com/office/drawing/2014/main" val="2749047748"/>
                    </a:ext>
                  </a:extLst>
                </a:gridCol>
                <a:gridCol w="362399">
                  <a:extLst>
                    <a:ext uri="{9D8B030D-6E8A-4147-A177-3AD203B41FA5}">
                      <a16:colId xmlns:a16="http://schemas.microsoft.com/office/drawing/2014/main" val="2591904365"/>
                    </a:ext>
                  </a:extLst>
                </a:gridCol>
                <a:gridCol w="362399">
                  <a:extLst>
                    <a:ext uri="{9D8B030D-6E8A-4147-A177-3AD203B41FA5}">
                      <a16:colId xmlns:a16="http://schemas.microsoft.com/office/drawing/2014/main" val="2975277449"/>
                    </a:ext>
                  </a:extLst>
                </a:gridCol>
                <a:gridCol w="362399">
                  <a:extLst>
                    <a:ext uri="{9D8B030D-6E8A-4147-A177-3AD203B41FA5}">
                      <a16:colId xmlns:a16="http://schemas.microsoft.com/office/drawing/2014/main" val="980955222"/>
                    </a:ext>
                  </a:extLst>
                </a:gridCol>
                <a:gridCol w="362399">
                  <a:extLst>
                    <a:ext uri="{9D8B030D-6E8A-4147-A177-3AD203B41FA5}">
                      <a16:colId xmlns:a16="http://schemas.microsoft.com/office/drawing/2014/main" val="3480100921"/>
                    </a:ext>
                  </a:extLst>
                </a:gridCol>
                <a:gridCol w="362399">
                  <a:extLst>
                    <a:ext uri="{9D8B030D-6E8A-4147-A177-3AD203B41FA5}">
                      <a16:colId xmlns:a16="http://schemas.microsoft.com/office/drawing/2014/main" val="1829098510"/>
                    </a:ext>
                  </a:extLst>
                </a:gridCol>
                <a:gridCol w="362399">
                  <a:extLst>
                    <a:ext uri="{9D8B030D-6E8A-4147-A177-3AD203B41FA5}">
                      <a16:colId xmlns:a16="http://schemas.microsoft.com/office/drawing/2014/main" val="1516384671"/>
                    </a:ext>
                  </a:extLst>
                </a:gridCol>
                <a:gridCol w="362399">
                  <a:extLst>
                    <a:ext uri="{9D8B030D-6E8A-4147-A177-3AD203B41FA5}">
                      <a16:colId xmlns:a16="http://schemas.microsoft.com/office/drawing/2014/main" val="4110014993"/>
                    </a:ext>
                  </a:extLst>
                </a:gridCol>
                <a:gridCol w="362399">
                  <a:extLst>
                    <a:ext uri="{9D8B030D-6E8A-4147-A177-3AD203B41FA5}">
                      <a16:colId xmlns:a16="http://schemas.microsoft.com/office/drawing/2014/main" val="1313027309"/>
                    </a:ext>
                  </a:extLst>
                </a:gridCol>
                <a:gridCol w="362399">
                  <a:extLst>
                    <a:ext uri="{9D8B030D-6E8A-4147-A177-3AD203B41FA5}">
                      <a16:colId xmlns:a16="http://schemas.microsoft.com/office/drawing/2014/main" val="1007673902"/>
                    </a:ext>
                  </a:extLst>
                </a:gridCol>
                <a:gridCol w="362399">
                  <a:extLst>
                    <a:ext uri="{9D8B030D-6E8A-4147-A177-3AD203B41FA5}">
                      <a16:colId xmlns:a16="http://schemas.microsoft.com/office/drawing/2014/main" val="1726317225"/>
                    </a:ext>
                  </a:extLst>
                </a:gridCol>
                <a:gridCol w="362399">
                  <a:extLst>
                    <a:ext uri="{9D8B030D-6E8A-4147-A177-3AD203B41FA5}">
                      <a16:colId xmlns:a16="http://schemas.microsoft.com/office/drawing/2014/main" val="2169597905"/>
                    </a:ext>
                  </a:extLst>
                </a:gridCol>
                <a:gridCol w="362399">
                  <a:extLst>
                    <a:ext uri="{9D8B030D-6E8A-4147-A177-3AD203B41FA5}">
                      <a16:colId xmlns:a16="http://schemas.microsoft.com/office/drawing/2014/main" val="960913378"/>
                    </a:ext>
                  </a:extLst>
                </a:gridCol>
                <a:gridCol w="362399">
                  <a:extLst>
                    <a:ext uri="{9D8B030D-6E8A-4147-A177-3AD203B41FA5}">
                      <a16:colId xmlns:a16="http://schemas.microsoft.com/office/drawing/2014/main" val="2680080051"/>
                    </a:ext>
                  </a:extLst>
                </a:gridCol>
                <a:gridCol w="362399">
                  <a:extLst>
                    <a:ext uri="{9D8B030D-6E8A-4147-A177-3AD203B41FA5}">
                      <a16:colId xmlns:a16="http://schemas.microsoft.com/office/drawing/2014/main" val="2134704241"/>
                    </a:ext>
                  </a:extLst>
                </a:gridCol>
                <a:gridCol w="362399">
                  <a:extLst>
                    <a:ext uri="{9D8B030D-6E8A-4147-A177-3AD203B41FA5}">
                      <a16:colId xmlns:a16="http://schemas.microsoft.com/office/drawing/2014/main" val="1932109960"/>
                    </a:ext>
                  </a:extLst>
                </a:gridCol>
                <a:gridCol w="362399">
                  <a:extLst>
                    <a:ext uri="{9D8B030D-6E8A-4147-A177-3AD203B41FA5}">
                      <a16:colId xmlns:a16="http://schemas.microsoft.com/office/drawing/2014/main" val="2636408122"/>
                    </a:ext>
                  </a:extLst>
                </a:gridCol>
                <a:gridCol w="362399">
                  <a:extLst>
                    <a:ext uri="{9D8B030D-6E8A-4147-A177-3AD203B41FA5}">
                      <a16:colId xmlns:a16="http://schemas.microsoft.com/office/drawing/2014/main" val="2485228474"/>
                    </a:ext>
                  </a:extLst>
                </a:gridCol>
                <a:gridCol w="362399">
                  <a:extLst>
                    <a:ext uri="{9D8B030D-6E8A-4147-A177-3AD203B41FA5}">
                      <a16:colId xmlns:a16="http://schemas.microsoft.com/office/drawing/2014/main" val="3416323886"/>
                    </a:ext>
                  </a:extLst>
                </a:gridCol>
                <a:gridCol w="362399">
                  <a:extLst>
                    <a:ext uri="{9D8B030D-6E8A-4147-A177-3AD203B41FA5}">
                      <a16:colId xmlns:a16="http://schemas.microsoft.com/office/drawing/2014/main" val="1695604162"/>
                    </a:ext>
                  </a:extLst>
                </a:gridCol>
              </a:tblGrid>
              <a:tr h="793263">
                <a:tc rowSpan="2">
                  <a:txBody>
                    <a:bodyPr/>
                    <a:lstStyle/>
                    <a:p>
                      <a:pPr algn="ctr"/>
                      <a:r>
                        <a:rPr lang="en-MY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AKTIVITI</a:t>
                      </a:r>
                      <a:endParaRPr lang="en-MY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FEB.</a:t>
                      </a:r>
                      <a:r>
                        <a:rPr lang="en-MY" sz="11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2023</a:t>
                      </a:r>
                      <a:endParaRPr lang="en-MY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MY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en-MY" sz="11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2023</a:t>
                      </a:r>
                      <a:endParaRPr lang="en-MY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MY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APR. 2023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MY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MY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MEI 2023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 2023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MEI 2024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125132"/>
                  </a:ext>
                </a:extLst>
              </a:tr>
              <a:tr h="320681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08888"/>
                  </a:ext>
                </a:extLst>
              </a:tr>
              <a:tr h="506568">
                <a:tc>
                  <a:txBody>
                    <a:bodyPr/>
                    <a:lstStyle/>
                    <a:p>
                      <a:pPr marL="0" indent="85725" algn="l" rtl="0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1. Pelantikan Pembekal &amp; Surat </a:t>
                      </a:r>
                      <a:r>
                        <a:rPr lang="en-MY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Setuju</a:t>
                      </a:r>
                      <a:r>
                        <a:rPr lang="en-M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Terima</a:t>
                      </a:r>
                      <a:r>
                        <a:rPr lang="en-M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(SST)</a:t>
                      </a:r>
                      <a:endParaRPr lang="en-MY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483817"/>
                  </a:ext>
                </a:extLst>
              </a:tr>
              <a:tr h="506568">
                <a:tc>
                  <a:txBody>
                    <a:bodyPr/>
                    <a:lstStyle/>
                    <a:p>
                      <a:pPr marL="0" indent="85725" algn="l"/>
                      <a:r>
                        <a:rPr lang="en-MY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2. </a:t>
                      </a:r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Mesyuarat </a:t>
                      </a:r>
                      <a:r>
                        <a:rPr lang="en-MY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Kick-off </a:t>
                      </a:r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</a:t>
                      </a:r>
                      <a:endParaRPr lang="ms-MY" sz="1100" b="0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206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644514"/>
                  </a:ext>
                </a:extLst>
              </a:tr>
              <a:tr h="506568">
                <a:tc>
                  <a:txBody>
                    <a:bodyPr/>
                    <a:lstStyle/>
                    <a:p>
                      <a:pPr marL="0" marR="0" lvl="0" indent="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3. Proses Tempahan </a:t>
                      </a:r>
                      <a:r>
                        <a:rPr lang="en-MY" sz="1100" b="0" i="0" u="none" strike="noStrike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Perkakasan/ Perisian</a:t>
                      </a:r>
                      <a:endParaRPr lang="en-MY" sz="11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206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82269"/>
                  </a:ext>
                </a:extLst>
              </a:tr>
              <a:tr h="506568">
                <a:tc>
                  <a:txBody>
                    <a:bodyPr/>
                    <a:lstStyle/>
                    <a:p>
                      <a:pPr marL="263525" marR="0" lvl="0" indent="-1778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4. Proses</a:t>
                      </a:r>
                      <a:r>
                        <a:rPr lang="en-MY" sz="11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Pembekalan, Pemasangan, Konfigurasi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206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280410"/>
                  </a:ext>
                </a:extLst>
              </a:tr>
              <a:tr h="506568">
                <a:tc>
                  <a:txBody>
                    <a:bodyPr/>
                    <a:lstStyle/>
                    <a:p>
                      <a:pPr marL="0" indent="85725" algn="l" defTabSz="914400" rtl="0" eaLnBrk="1" fontAlgn="ctr" latinLnBrk="0" hangingPunct="1"/>
                      <a:r>
                        <a:rPr lang="en-MY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5. </a:t>
                      </a:r>
                      <a:r>
                        <a:rPr lang="ms-MY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Ujian </a:t>
                      </a:r>
                      <a:r>
                        <a:rPr lang="ms-MY" sz="11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Kebolehgunaan/ Keserasian</a:t>
                      </a:r>
                      <a:endParaRPr lang="ms-MY" sz="11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206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449194"/>
                  </a:ext>
                </a:extLst>
              </a:tr>
              <a:tr h="506568">
                <a:tc>
                  <a:txBody>
                    <a:bodyPr/>
                    <a:lstStyle/>
                    <a:p>
                      <a:pPr marL="0" indent="85725" algn="l" defTabSz="914400" rtl="0" eaLnBrk="1" fontAlgn="ctr" latinLnBrk="0" hangingPunct="1"/>
                      <a:r>
                        <a:rPr lang="en-MY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6. </a:t>
                      </a:r>
                      <a:r>
                        <a:rPr lang="ms-MY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Ujian </a:t>
                      </a:r>
                      <a:r>
                        <a:rPr lang="ms-MY" sz="11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Penerimaan Pengguna (UAT)</a:t>
                      </a:r>
                      <a:endParaRPr lang="ms-MY" sz="11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206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602405"/>
                  </a:ext>
                </a:extLst>
              </a:tr>
              <a:tr h="825219">
                <a:tc>
                  <a:txBody>
                    <a:bodyPr/>
                    <a:lstStyle/>
                    <a:p>
                      <a:pPr marL="0" marR="0" lvl="0" indent="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7. Serahan Dokumentasi </a:t>
                      </a:r>
                      <a:endParaRPr lang="en-MY" sz="1100" b="0" i="0" u="none" strike="noStrike" kern="1200" baseline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628650" marR="0" lvl="1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Sijil Pengujian dan Pentauliahan Peralatan ICT</a:t>
                      </a:r>
                      <a:endParaRPr lang="ms-MY" sz="1100" b="0" i="0" u="none" strike="noStrike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628650" marR="0" lvl="1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11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Manual Pemasangan</a:t>
                      </a:r>
                    </a:p>
                    <a:p>
                      <a:pPr marL="628650" marR="0" lvl="1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11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Manual Penggunaan</a:t>
                      </a: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206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987164"/>
                  </a:ext>
                </a:extLst>
              </a:tr>
              <a:tr h="506568">
                <a:tc>
                  <a:txBody>
                    <a:bodyPr/>
                    <a:lstStyle/>
                    <a:p>
                      <a:pPr marL="0" indent="85725" algn="l" defTabSz="914400" rtl="0" eaLnBrk="1" fontAlgn="ctr" latinLnBrk="0" hangingPunct="1"/>
                      <a:r>
                        <a:rPr lang="en-MY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8. Tempoh Jaminan (12 bulan)</a:t>
                      </a:r>
                      <a:endParaRPr lang="ms-MY" sz="11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206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9" marR="4449" marT="444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42805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3ECF92A-C6DA-4644-8AD5-FBCBB2A04162}"/>
              </a:ext>
            </a:extLst>
          </p:cNvPr>
          <p:cNvSpPr/>
          <p:nvPr/>
        </p:nvSpPr>
        <p:spPr>
          <a:xfrm>
            <a:off x="5323840" y="46576"/>
            <a:ext cx="6681425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MY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CONTOH/ RUJUKAN BAGI PEMBELIAN PERKAKASAN/PERISIAN</a:t>
            </a:r>
            <a:endParaRPr lang="ms-MY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170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12204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7800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12. RINGKASAN KOS PROJEK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26</a:t>
            </a:fld>
            <a:endParaRPr lang="ms-MY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A4B66E1-8587-482C-A91D-18CAAAA37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862156"/>
              </p:ext>
            </p:extLst>
          </p:nvPr>
        </p:nvGraphicFramePr>
        <p:xfrm>
          <a:off x="127000" y="609618"/>
          <a:ext cx="11912598" cy="5146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3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5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5994">
                  <a:extLst>
                    <a:ext uri="{9D8B030D-6E8A-4147-A177-3AD203B41FA5}">
                      <a16:colId xmlns:a16="http://schemas.microsoft.com/office/drawing/2014/main" val="2914169637"/>
                    </a:ext>
                  </a:extLst>
                </a:gridCol>
                <a:gridCol w="1665994">
                  <a:extLst>
                    <a:ext uri="{9D8B030D-6E8A-4147-A177-3AD203B41FA5}">
                      <a16:colId xmlns:a16="http://schemas.microsoft.com/office/drawing/2014/main" val="2774320457"/>
                    </a:ext>
                  </a:extLst>
                </a:gridCol>
                <a:gridCol w="1665994">
                  <a:extLst>
                    <a:ext uri="{9D8B030D-6E8A-4147-A177-3AD203B41FA5}">
                      <a16:colId xmlns:a16="http://schemas.microsoft.com/office/drawing/2014/main" val="588373510"/>
                    </a:ext>
                  </a:extLst>
                </a:gridCol>
                <a:gridCol w="1665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061">
                <a:tc>
                  <a:txBody>
                    <a:bodyPr/>
                    <a:lstStyle/>
                    <a:p>
                      <a:pPr algn="ctr"/>
                      <a:r>
                        <a:rPr lang="ms-MY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200" b="1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200" b="1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202X</a:t>
                      </a:r>
                    </a:p>
                    <a:p>
                      <a:pPr algn="ctr"/>
                      <a:r>
                        <a:rPr lang="ms-MY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2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2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b="1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202X</a:t>
                      </a:r>
                      <a:endParaRPr lang="ms-MY" sz="1200" b="1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2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KOS</a:t>
                      </a:r>
                    </a:p>
                    <a:p>
                      <a:pPr algn="ctr"/>
                      <a:r>
                        <a:rPr lang="ms-MY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200" b="1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s-MY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</a:t>
                      </a: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Perkakasan ICT </a:t>
                      </a:r>
                      <a:r>
                        <a:rPr lang="ms-MY" sz="1200" b="1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(termasuk perkakasan keselamatan)</a:t>
                      </a:r>
                      <a:endParaRPr lang="ms-MY" sz="12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s-MY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</a:t>
                      </a: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s-MY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Pembangunan</a:t>
                      </a:r>
                      <a:r>
                        <a:rPr lang="ms-MY" sz="1200" b="1" baseline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Sistem Aplikasi</a:t>
                      </a:r>
                      <a:endParaRPr lang="ms-MY" sz="12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s-MY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</a:t>
                      </a: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Perisian </a:t>
                      </a:r>
                      <a:r>
                        <a:rPr lang="ms-MY" sz="1200" b="1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(termasuk perisian keselamatan)</a:t>
                      </a: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s-MY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</a:t>
                      </a: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s-MY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Rangkaian </a:t>
                      </a:r>
                      <a:r>
                        <a:rPr lang="ms-MY" sz="1200" b="1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 Peralatan Rangkaian</a:t>
                      </a: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s-MY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</a:t>
                      </a: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Perkhidmatan ICT</a:t>
                      </a: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s-MY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F.</a:t>
                      </a:r>
                    </a:p>
                  </a:txBody>
                  <a:tcPr marL="91448" marR="914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0"/>
                        </a:spcBef>
                        <a:buFont typeface="+mj-lt"/>
                        <a:buNone/>
                        <a:defRPr/>
                      </a:pPr>
                      <a:r>
                        <a:rPr lang="ms-MY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Lain-lain Perkakasan/ Perkhidmatan </a:t>
                      </a:r>
                      <a:r>
                        <a:rPr lang="ms-MY" sz="1200" b="1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Bukan ICT </a:t>
                      </a:r>
                    </a:p>
                    <a:p>
                      <a:pPr marL="101600" lvl="0" indent="-203200" algn="just">
                        <a:spcBef>
                          <a:spcPts val="0"/>
                        </a:spcBef>
                        <a:buFont typeface="+mj-lt"/>
                        <a:buAutoNum type="romanLcPeriod"/>
                        <a:defRPr/>
                      </a:pPr>
                      <a:r>
                        <a:rPr lang="ms-MY" sz="11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Perkakasan Bukan-ICT/ Fizikal/ M&amp;E yang menyokong projek ICT</a:t>
                      </a:r>
                    </a:p>
                    <a:p>
                      <a:pPr marL="101600" lvl="0" indent="-203200" algn="just">
                        <a:spcBef>
                          <a:spcPts val="0"/>
                        </a:spcBef>
                        <a:buFont typeface="+mj-lt"/>
                        <a:buAutoNum type="romanLcPeriod"/>
                        <a:defRPr/>
                      </a:pPr>
                      <a:r>
                        <a:rPr lang="ms-MY" sz="11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Perkhidmatan Bukan-ICT/ Fizikal/ M&amp;E yang menyokong projek ICT</a:t>
                      </a: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s-MY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</a:t>
                      </a: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altLang="ko-KR" sz="1200" b="1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Perkhidmatan Pengkomputeran Awan</a:t>
                      </a: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5475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ms-MY" sz="12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s-MY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</a:txBody>
                  <a:tcPr marL="91448" marR="914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ms-MY" sz="12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s-MY" sz="1200" b="1" i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 and Service Tax </a:t>
                      </a:r>
                      <a:r>
                        <a:rPr lang="ms-MY" sz="12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(SST)</a:t>
                      </a:r>
                      <a:endParaRPr lang="ms-MY" sz="1200" b="1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200" b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200" b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200" b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200" b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245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ms-MY" sz="12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b="1" i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Service Tax </a:t>
                      </a:r>
                      <a:r>
                        <a:rPr lang="ms-MY" sz="12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(DST)</a:t>
                      </a:r>
                    </a:p>
                  </a:txBody>
                  <a:tcPr marL="91448" marR="914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200" b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200" b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200" b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200" b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086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ms-MY" sz="12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b="1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Kolaborasi Industri (</a:t>
                      </a:r>
                      <a:r>
                        <a:rPr lang="ms-MY" sz="1200" b="1" u="none" strike="noStrike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ICP) (1%) jika ada</a:t>
                      </a:r>
                      <a:endParaRPr lang="ms-MY" sz="1200" b="1" u="none" strike="noStrike" kern="1200" noProof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200" b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200" b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200" b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200" b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50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ms-MY" sz="12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s-MY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KESELURUHAN</a:t>
                      </a:r>
                    </a:p>
                  </a:txBody>
                  <a:tcPr marL="91448" marR="914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X,XXX,XXX.XX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X,XXX,XXX.XX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X,XXX,XXX.XX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X,XXX,XXX.XX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8B0451EF-F858-4BBA-AA5A-760A666F7128}"/>
              </a:ext>
            </a:extLst>
          </p:cNvPr>
          <p:cNvGrpSpPr/>
          <p:nvPr/>
        </p:nvGrpSpPr>
        <p:grpSpPr>
          <a:xfrm>
            <a:off x="127000" y="5933275"/>
            <a:ext cx="11842496" cy="511380"/>
            <a:chOff x="127000" y="5828625"/>
            <a:chExt cx="11842496" cy="834653"/>
          </a:xfrm>
        </p:grpSpPr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B500E024-DE15-4E4F-A530-DB48C0495376}"/>
                </a:ext>
              </a:extLst>
            </p:cNvPr>
            <p:cNvSpPr txBox="1">
              <a:spLocks/>
            </p:cNvSpPr>
            <p:nvPr/>
          </p:nvSpPr>
          <p:spPr>
            <a:xfrm>
              <a:off x="127000" y="5828625"/>
              <a:ext cx="5969000" cy="8187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buClr>
                  <a:schemeClr val="tx1"/>
                </a:buClr>
                <a:buSzPct val="100000"/>
              </a:pPr>
              <a:r>
                <a:rPr lang="ms-MY" sz="105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Nota:</a:t>
              </a:r>
            </a:p>
            <a:p>
              <a:pPr marL="342900" indent="-342900" algn="l">
                <a:buClr>
                  <a:schemeClr val="tx1"/>
                </a:buClr>
                <a:buSzPct val="100000"/>
                <a:buFont typeface="+mj-lt"/>
                <a:buAutoNum type="arabicPeriod"/>
              </a:pPr>
              <a:r>
                <a:rPr lang="ms-MY" sz="105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Pastikan format Ringkasan Peruntukan </a:t>
              </a:r>
              <a:r>
                <a:rPr lang="ms-MY" sz="105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tidak diubah</a:t>
              </a:r>
            </a:p>
            <a:p>
              <a:pPr marL="342900" indent="-342900" algn="l">
                <a:buClr>
                  <a:schemeClr val="tx1"/>
                </a:buClr>
                <a:buSzPct val="100000"/>
                <a:buFont typeface="+mj-lt"/>
                <a:buAutoNum type="arabicPeriod"/>
              </a:pPr>
              <a:r>
                <a:rPr lang="ms-MY" sz="105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Sekiranya TIADA NILAI dalam komponen di atas, hendaklah diletakkan </a:t>
              </a:r>
              <a:r>
                <a:rPr lang="ms-MY" sz="105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nilai “0”</a:t>
              </a:r>
            </a:p>
          </p:txBody>
        </p:sp>
        <p:sp>
          <p:nvSpPr>
            <p:cNvPr id="9" name="Subtitle 2">
              <a:extLst>
                <a:ext uri="{FF2B5EF4-FFF2-40B4-BE49-F238E27FC236}">
                  <a16:creationId xmlns:a16="http://schemas.microsoft.com/office/drawing/2014/main" id="{4AA7CDFF-1B74-4546-8446-159594E3637B}"/>
                </a:ext>
              </a:extLst>
            </p:cNvPr>
            <p:cNvSpPr txBox="1">
              <a:spLocks/>
            </p:cNvSpPr>
            <p:nvPr/>
          </p:nvSpPr>
          <p:spPr>
            <a:xfrm>
              <a:off x="6096000" y="5844571"/>
              <a:ext cx="5873496" cy="8187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7188" indent="-357188" algn="l">
                <a:buClr>
                  <a:schemeClr val="tx1"/>
                </a:buClr>
                <a:buSzPct val="100000"/>
              </a:pPr>
              <a:r>
                <a:rPr lang="ms-MY" sz="105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    Program Kolaborasi Industri (ICP) - Sila </a:t>
              </a:r>
              <a:r>
                <a:rPr lang="ms-MY" sz="105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Rujuk PK1.7 </a:t>
              </a:r>
              <a:r>
                <a:rPr lang="ms-MY" sz="105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Dasar dan Garis Panduan Program Kolaborasi Industri (Industrial Collaboration Program – ICP) Dalam Perolehan Kerajaan</a:t>
              </a:r>
            </a:p>
            <a:p>
              <a:pPr algn="l">
                <a:buClr>
                  <a:schemeClr val="tx1"/>
                </a:buClr>
                <a:buSzPct val="100000"/>
              </a:pPr>
              <a:r>
                <a:rPr lang="ms-MY" sz="105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    Sewaan dan Perolehan Perkakasan: </a:t>
              </a:r>
              <a:r>
                <a:rPr lang="ms-MY" sz="105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Tiada SST </a:t>
              </a:r>
              <a:r>
                <a:rPr lang="ms-MY" sz="105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yang dikenakan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9183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635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7800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12. PERINCIAN KOS: (A) PERKAKASAN ICT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27</a:t>
            </a:fld>
            <a:endParaRPr lang="ms-MY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21EAB01-B286-488C-89AA-4EFE169AE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413102"/>
              </p:ext>
            </p:extLst>
          </p:nvPr>
        </p:nvGraphicFramePr>
        <p:xfrm>
          <a:off x="0" y="506064"/>
          <a:ext cx="12192001" cy="3640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856">
                  <a:extLst>
                    <a:ext uri="{9D8B030D-6E8A-4147-A177-3AD203B41FA5}">
                      <a16:colId xmlns:a16="http://schemas.microsoft.com/office/drawing/2014/main" val="2081028044"/>
                    </a:ext>
                  </a:extLst>
                </a:gridCol>
                <a:gridCol w="5009187">
                  <a:extLst>
                    <a:ext uri="{9D8B030D-6E8A-4147-A177-3AD203B41FA5}">
                      <a16:colId xmlns:a16="http://schemas.microsoft.com/office/drawing/2014/main" val="3527918145"/>
                    </a:ext>
                  </a:extLst>
                </a:gridCol>
                <a:gridCol w="1391802">
                  <a:extLst>
                    <a:ext uri="{9D8B030D-6E8A-4147-A177-3AD203B41FA5}">
                      <a16:colId xmlns:a16="http://schemas.microsoft.com/office/drawing/2014/main" val="3001759000"/>
                    </a:ext>
                  </a:extLst>
                </a:gridCol>
                <a:gridCol w="1391802">
                  <a:extLst>
                    <a:ext uri="{9D8B030D-6E8A-4147-A177-3AD203B41FA5}">
                      <a16:colId xmlns:a16="http://schemas.microsoft.com/office/drawing/2014/main" val="3972480420"/>
                    </a:ext>
                  </a:extLst>
                </a:gridCol>
                <a:gridCol w="1497283">
                  <a:extLst>
                    <a:ext uri="{9D8B030D-6E8A-4147-A177-3AD203B41FA5}">
                      <a16:colId xmlns:a16="http://schemas.microsoft.com/office/drawing/2014/main" val="458927762"/>
                    </a:ext>
                  </a:extLst>
                </a:gridCol>
                <a:gridCol w="2373071">
                  <a:extLst>
                    <a:ext uri="{9D8B030D-6E8A-4147-A177-3AD203B41FA5}">
                      <a16:colId xmlns:a16="http://schemas.microsoft.com/office/drawing/2014/main" val="24867577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98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MY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PERKAKASAN ICT (TERMASUK PERKAKASAN KESELAMATAN)</a:t>
                      </a:r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064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Item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177800" indent="-85725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</a:t>
                      </a:r>
                      <a:r>
                        <a:rPr lang="ms-MY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spesifikasi utama</a:t>
                      </a:r>
                    </a:p>
                    <a:p>
                      <a:pPr marL="9207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 unit</a:t>
                      </a:r>
                      <a:endParaRPr kumimoji="0" lang="ms-MY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s-MY" sz="1000" u="sng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Lokasi Penempatan</a:t>
                      </a:r>
                      <a:r>
                        <a:rPr lang="ms-MY" sz="10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84138" indent="-84138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ms-MY" sz="1000" kern="1200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XXXX (XX unit) dan XXX (XX unit)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000" u="sng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Kegunaan:</a:t>
                      </a:r>
                      <a:r>
                        <a:rPr lang="ms-MY" sz="1000" u="none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84138" indent="-84138" algn="just" fontAlgn="ctr">
                        <a:buFont typeface="Wingdings" panose="05000000000000000000" pitchFamily="2" charset="2"/>
                        <a:buChar char="§"/>
                      </a:pPr>
                      <a:r>
                        <a:rPr lang="ms-MY" sz="1000" kern="1200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XXXXXXX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689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ms-MY" sz="10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Komputer Desktop/Riba/Tablet (CONTOH specs harus ada)</a:t>
                      </a:r>
                    </a:p>
                    <a:p>
                      <a:pPr marL="177800" indent="-85725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Processor	: Equivalent to Intel Core i5 latest generation and above</a:t>
                      </a:r>
                    </a:p>
                    <a:p>
                      <a:pPr marL="177800" indent="-85725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OS	: Windows 10 Home Pro/Basic 64bit</a:t>
                      </a:r>
                    </a:p>
                    <a:p>
                      <a:pPr marL="177800" indent="-85725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RAM	: 8GB DDR4 (Memory)</a:t>
                      </a:r>
                    </a:p>
                    <a:p>
                      <a:pPr marL="177800" indent="-85725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HDD	: 1TB SATA (Hard Drives/Internal Drive)</a:t>
                      </a:r>
                    </a:p>
                    <a:p>
                      <a:pPr marL="177800" indent="-85725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Graphics	: Minimum 2GB NVIDIA® GeForce® or Minimum 2GB AMD® Radeon</a:t>
                      </a:r>
                    </a:p>
                    <a:p>
                      <a:pPr marL="177800" indent="-85725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MS Office	: Preloaded MS Windows/Office 365</a:t>
                      </a:r>
                    </a:p>
                    <a:p>
                      <a:pPr marL="177800" indent="-85725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Anti Virus	: 4 years license (automatic update)</a:t>
                      </a:r>
                    </a:p>
                    <a:p>
                      <a:pPr marL="177800" indent="-85725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Warranty	: 3 years</a:t>
                      </a:r>
                    </a:p>
                    <a:p>
                      <a:pPr marL="177800" indent="-85725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Display	: 21.5 wide LCD monitor </a:t>
                      </a:r>
                    </a:p>
                    <a:p>
                      <a:pPr marL="92075" indent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 unit</a:t>
                      </a:r>
                      <a:endParaRPr kumimoji="0" lang="ms-MY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s-MY" sz="1000" u="sng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Lokasi Penempatan</a:t>
                      </a:r>
                      <a:r>
                        <a:rPr lang="ms-MY" sz="10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84138" indent="-84138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ms-MY" sz="1000" kern="1200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XXXX (XX unit) dan XXX (XX unit)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000" u="sng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Kegunaan:</a:t>
                      </a:r>
                      <a:r>
                        <a:rPr lang="ms-MY" sz="1000" u="none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84138" indent="-84138" algn="just" fontAlgn="ctr">
                        <a:buFont typeface="Wingdings" panose="05000000000000000000" pitchFamily="2" charset="2"/>
                        <a:buChar char="§"/>
                      </a:pPr>
                      <a:r>
                        <a:rPr lang="ms-MY" sz="1000" kern="1200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XXXXXXX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918622"/>
                  </a:ext>
                </a:extLst>
              </a:tr>
              <a:tr h="360000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(A)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76011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A0A3ADD4-F706-4800-B444-BFBE57CFEBF1}"/>
              </a:ext>
            </a:extLst>
          </p:cNvPr>
          <p:cNvSpPr/>
          <p:nvPr/>
        </p:nvSpPr>
        <p:spPr>
          <a:xfrm>
            <a:off x="295274" y="4379964"/>
            <a:ext cx="116014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200" b="1" dirty="0">
                <a:latin typeface="Arial" panose="020B0604020202020204" pitchFamily="34" charset="0"/>
                <a:cs typeface="Arial" panose="020B0604020202020204" pitchFamily="34" charset="0"/>
              </a:rPr>
              <a:t>Nota:</a:t>
            </a:r>
          </a:p>
          <a:p>
            <a:pPr marL="342900" indent="-342900">
              <a:buFontTx/>
              <a:buAutoNum type="arabicPeriod"/>
            </a:pPr>
            <a:r>
              <a:rPr lang="ms-MY" altLang="ms-MY" sz="1200" dirty="0">
                <a:latin typeface="Arial" panose="020B0604020202020204" pitchFamily="34" charset="0"/>
                <a:cs typeface="Arial" panose="020B0604020202020204" pitchFamily="34" charset="0"/>
              </a:rPr>
              <a:t>Termasuk perkakasan keselamatan</a:t>
            </a:r>
          </a:p>
          <a:p>
            <a:pPr marL="342900" indent="-342900">
              <a:buFontTx/>
              <a:buAutoNum type="arabicPeriod"/>
            </a:pPr>
            <a:r>
              <a:rPr lang="ms-MY" altLang="ms-MY" sz="1200" dirty="0">
                <a:latin typeface="Arial" panose="020B0604020202020204" pitchFamily="34" charset="0"/>
                <a:cs typeface="Arial" panose="020B0604020202020204" pitchFamily="34" charset="0"/>
              </a:rPr>
              <a:t>Bilangan perkakasan hendaklah sama dengan bilangan pada </a:t>
            </a:r>
            <a:r>
              <a:rPr lang="ms-MY" altLang="ms-MY" sz="1200" i="1" dirty="0">
                <a:latin typeface="Arial" panose="020B0604020202020204" pitchFamily="34" charset="0"/>
                <a:cs typeface="Arial" panose="020B0604020202020204" pitchFamily="34" charset="0"/>
              </a:rPr>
              <a:t>Technology View </a:t>
            </a:r>
            <a:r>
              <a:rPr lang="ms-MY" altLang="ms-MY" sz="1200" dirty="0">
                <a:latin typeface="Arial" panose="020B0604020202020204" pitchFamily="34" charset="0"/>
                <a:cs typeface="Arial" panose="020B0604020202020204" pitchFamily="34" charset="0"/>
              </a:rPr>
              <a:t>berserta perisian terlibat</a:t>
            </a:r>
          </a:p>
          <a:p>
            <a:pPr marL="342900" indent="-342900">
              <a:buFontTx/>
              <a:buAutoNum type="arabicPeriod"/>
            </a:pPr>
            <a:r>
              <a:rPr lang="ms-MY" altLang="ms-MY" sz="1200" dirty="0">
                <a:latin typeface="Arial" panose="020B0604020202020204" pitchFamily="34" charset="0"/>
                <a:cs typeface="Arial" panose="020B0604020202020204" pitchFamily="34" charset="0"/>
              </a:rPr>
              <a:t>Masukkan maklumat spesifikasi utama perkakasan</a:t>
            </a:r>
          </a:p>
          <a:p>
            <a:pPr marL="342900" indent="-342900">
              <a:buFontTx/>
              <a:buAutoNum type="arabicPeriod"/>
            </a:pPr>
            <a:r>
              <a:rPr lang="ms-MY" sz="1200" dirty="0">
                <a:latin typeface="Arial" panose="020B0604020202020204" pitchFamily="34" charset="0"/>
                <a:cs typeface="Arial" panose="020B0604020202020204" pitchFamily="34" charset="0"/>
              </a:rPr>
              <a:t>Sekiranya perolehan perkakasan bersekali (bundle) dengan perisian dan lesen, dianggap sebagai perolehan perkakasan</a:t>
            </a:r>
          </a:p>
          <a:p>
            <a:pPr marL="342900" indent="-342900">
              <a:buFontTx/>
              <a:buAutoNum type="arabicPeriod"/>
            </a:pPr>
            <a:r>
              <a:rPr lang="ms-MY" altLang="ms-MY" sz="1200" dirty="0">
                <a:latin typeface="Arial" panose="020B0604020202020204" pitchFamily="34" charset="0"/>
                <a:cs typeface="Arial" panose="020B0604020202020204" pitchFamily="34" charset="0"/>
              </a:rPr>
              <a:t>Nyatakan penempatan lokasi serta justifikasi/ kegunaan</a:t>
            </a:r>
          </a:p>
          <a:p>
            <a:pPr marL="342900" indent="-342900">
              <a:buFontTx/>
              <a:buAutoNum type="arabicPeriod"/>
            </a:pPr>
            <a:r>
              <a:rPr lang="ms-MY" altLang="ms-MY" sz="1200" dirty="0">
                <a:latin typeface="Arial" panose="020B0604020202020204" pitchFamily="34" charset="0"/>
                <a:cs typeface="Arial" panose="020B0604020202020204" pitchFamily="34" charset="0"/>
              </a:rPr>
              <a:t>Nyatakan kos adalah termasuk tempoh jaminan pada ruang catatan</a:t>
            </a:r>
          </a:p>
          <a:p>
            <a:pPr marL="342900" indent="-342900">
              <a:buFontTx/>
              <a:buAutoNum type="arabicPeriod"/>
            </a:pPr>
            <a:r>
              <a:rPr lang="ms-MY" sz="1200" dirty="0">
                <a:latin typeface="Arial" panose="020B0604020202020204" pitchFamily="34" charset="0"/>
                <a:cs typeface="Arial" panose="020B0604020202020204" pitchFamily="34" charset="0"/>
              </a:rPr>
              <a:t>Perolehan Perkakasan: Tiada SST yang dikenakan</a:t>
            </a:r>
          </a:p>
          <a:p>
            <a:pPr marL="342900" indent="-342900">
              <a:buFontTx/>
              <a:buAutoNum type="arabicPeriod"/>
            </a:pPr>
            <a:r>
              <a:rPr lang="ms-MY" altLang="ms-MY" sz="1200" dirty="0">
                <a:latin typeface="Arial" panose="020B0604020202020204" pitchFamily="34" charset="0"/>
                <a:cs typeface="Arial" panose="020B0604020202020204" pitchFamily="34" charset="0"/>
              </a:rPr>
              <a:t>Nyatakan tempoh jaminan</a:t>
            </a:r>
          </a:p>
        </p:txBody>
      </p:sp>
    </p:spTree>
    <p:extLst>
      <p:ext uri="{BB962C8B-B14F-4D97-AF65-F5344CB8AC3E}">
        <p14:creationId xmlns:p14="http://schemas.microsoft.com/office/powerpoint/2010/main" val="3180812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635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7800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12. PERINCIAN KOS: (B) </a:t>
            </a:r>
            <a:r>
              <a:rPr lang="ms-MY" sz="2400" b="1" baseline="0">
                <a:latin typeface="Arial" panose="020B0604020202020204" pitchFamily="34" charset="0"/>
                <a:cs typeface="Arial" panose="020B0604020202020204" pitchFamily="34" charset="0"/>
              </a:rPr>
              <a:t>PEMBANGUNAN SISTEM APLIKASI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356769"/>
              </p:ext>
            </p:extLst>
          </p:nvPr>
        </p:nvGraphicFramePr>
        <p:xfrm>
          <a:off x="2084909" y="1152591"/>
          <a:ext cx="8087790" cy="3138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993">
                  <a:extLst>
                    <a:ext uri="{9D8B030D-6E8A-4147-A177-3AD203B41FA5}">
                      <a16:colId xmlns:a16="http://schemas.microsoft.com/office/drawing/2014/main" val="2081028044"/>
                    </a:ext>
                  </a:extLst>
                </a:gridCol>
                <a:gridCol w="2516599">
                  <a:extLst>
                    <a:ext uri="{9D8B030D-6E8A-4147-A177-3AD203B41FA5}">
                      <a16:colId xmlns:a16="http://schemas.microsoft.com/office/drawing/2014/main" val="3527918145"/>
                    </a:ext>
                  </a:extLst>
                </a:gridCol>
                <a:gridCol w="2516599">
                  <a:extLst>
                    <a:ext uri="{9D8B030D-6E8A-4147-A177-3AD203B41FA5}">
                      <a16:colId xmlns:a16="http://schemas.microsoft.com/office/drawing/2014/main" val="3591074957"/>
                    </a:ext>
                  </a:extLst>
                </a:gridCol>
                <a:gridCol w="2516599">
                  <a:extLst>
                    <a:ext uri="{9D8B030D-6E8A-4147-A177-3AD203B41FA5}">
                      <a16:colId xmlns:a16="http://schemas.microsoft.com/office/drawing/2014/main" val="1153881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en-MY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MY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PEMBANGUNAN SISTEM APLIKASI</a:t>
                      </a:r>
                      <a:endParaRPr lang="en-MY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ms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96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JUMLAH KOS (RM)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 EFFORT (%)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611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ms-MY" sz="1400" b="0" i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Analysis</a:t>
                      </a:r>
                      <a:endParaRPr lang="ms-MY" sz="1400" b="0" i="1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10,000.00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20.00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689731"/>
                  </a:ext>
                </a:extLst>
              </a:tr>
              <a:tr h="337619">
                <a:tc>
                  <a:txBody>
                    <a:bodyPr/>
                    <a:lstStyle/>
                    <a:p>
                      <a:pPr algn="ctr"/>
                      <a:r>
                        <a:rPr lang="en-MY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ms-MY" sz="1400" b="0" i="1" u="none" strike="noStrike" kern="1200" noProof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30.00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918622"/>
                  </a:ext>
                </a:extLst>
              </a:tr>
              <a:tr h="337619">
                <a:tc>
                  <a:txBody>
                    <a:bodyPr/>
                    <a:lstStyle/>
                    <a:p>
                      <a:pPr algn="ctr"/>
                      <a:r>
                        <a:rPr lang="en-MY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ms-MY" sz="1400" b="0" i="1" u="none" strike="noStrike" kern="1200" noProof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Coding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613589"/>
                  </a:ext>
                </a:extLst>
              </a:tr>
              <a:tr h="337619">
                <a:tc>
                  <a:txBody>
                    <a:bodyPr/>
                    <a:lstStyle/>
                    <a:p>
                      <a:pPr algn="ctr"/>
                      <a:r>
                        <a:rPr lang="en-MY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en-MY" sz="1400" b="0" i="1" u="none" strike="noStrike" kern="1200" noProof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Integration</a:t>
                      </a:r>
                      <a:endParaRPr lang="ms-MY" sz="1400" b="0" i="1" u="none" strike="noStrike" kern="1200" noProof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834412"/>
                  </a:ext>
                </a:extLst>
              </a:tr>
              <a:tr h="3376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MY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</a:t>
                      </a:r>
                      <a:endParaRPr kumimoji="0" lang="en-MY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ms-MY" sz="1400" b="0" i="1" u="none" strike="noStrike" kern="1200" noProof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Testing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25.00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068289"/>
                  </a:ext>
                </a:extLst>
              </a:tr>
              <a:tr h="3376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MY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</a:t>
                      </a:r>
                      <a:endParaRPr kumimoji="0" lang="en-MY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ms-MY" sz="1400" b="0" i="1" u="none" strike="noStrike" kern="1200" noProof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944806"/>
                  </a:ext>
                </a:extLst>
              </a:tr>
              <a:tr h="337619">
                <a:tc>
                  <a:txBody>
                    <a:bodyPr/>
                    <a:lstStyle/>
                    <a:p>
                      <a:pPr algn="ctr"/>
                      <a:endParaRPr lang="en-MY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 (B)</a:t>
                      </a:r>
                      <a:endParaRPr lang="ms-MY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15523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28</a:t>
            </a:fld>
            <a:endParaRPr lang="ms-MY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3BBED6-FC73-4E53-ABA4-EBC71C087993}"/>
              </a:ext>
            </a:extLst>
          </p:cNvPr>
          <p:cNvSpPr txBox="1"/>
          <p:nvPr/>
        </p:nvSpPr>
        <p:spPr>
          <a:xfrm>
            <a:off x="190500" y="557235"/>
            <a:ext cx="1183640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ms-MY" sz="1800" b="1" u="sng" baseline="0">
                <a:latin typeface="Arial" panose="020B0604020202020204" pitchFamily="34" charset="0"/>
                <a:cs typeface="Arial" panose="020B0604020202020204" pitchFamily="34" charset="0"/>
              </a:rPr>
              <a:t>Ringkasan Peruntukan Pembangunan Sistem Aplikasi Untuk Semua Modul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0F52C6-5A04-47F1-AED2-6099FFE15C0F}"/>
              </a:ext>
            </a:extLst>
          </p:cNvPr>
          <p:cNvGrpSpPr/>
          <p:nvPr/>
        </p:nvGrpSpPr>
        <p:grpSpPr>
          <a:xfrm>
            <a:off x="190500" y="4716913"/>
            <a:ext cx="10907205" cy="1938992"/>
            <a:chOff x="1555210" y="4529152"/>
            <a:chExt cx="7932132" cy="193899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53A80F-DC6B-4044-9F8A-1707A2E18939}"/>
                </a:ext>
              </a:extLst>
            </p:cNvPr>
            <p:cNvSpPr/>
            <p:nvPr/>
          </p:nvSpPr>
          <p:spPr>
            <a:xfrm>
              <a:off x="7480803" y="4529152"/>
              <a:ext cx="2006539" cy="19389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ms-MY" sz="9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PERATUSAN KOS PEMBANGUNAN (%) </a:t>
              </a:r>
              <a:r>
                <a:rPr lang="en-US" sz="9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BERDASARKAN </a:t>
              </a:r>
              <a:r>
                <a:rPr lang="en-US" sz="9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BEST EFFORT</a:t>
              </a:r>
            </a:p>
            <a:p>
              <a:pPr algn="ctr"/>
              <a:endParaRPr lang="ms-MY" sz="9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  <a:p>
              <a:pPr fontAlgn="b"/>
              <a:r>
                <a:rPr lang="ms-MY" sz="9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Phase</a:t>
              </a:r>
              <a:r>
                <a:rPr lang="ms-MY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ms-MY" sz="9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Ratio</a:t>
              </a:r>
            </a:p>
            <a:p>
              <a:pPr fontAlgn="b"/>
              <a:r>
                <a:rPr lang="ms-MY" sz="900" b="1">
                  <a:latin typeface="Arial" panose="020B0604020202020204" pitchFamily="34" charset="0"/>
                  <a:cs typeface="Arial" panose="020B0604020202020204" pitchFamily="34" charset="0"/>
                </a:rPr>
                <a:t>  Requirement </a:t>
              </a:r>
              <a:r>
                <a:rPr lang="ms-MY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ms-MY" sz="900" dirty="0">
                  <a:latin typeface="Arial" panose="020B0604020202020204" pitchFamily="34" charset="0"/>
                  <a:cs typeface="Arial" panose="020B0604020202020204" pitchFamily="34" charset="0"/>
                </a:rPr>
                <a:t>20.00</a:t>
              </a:r>
              <a:endParaRPr lang="en-MY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"/>
              <a:r>
                <a:rPr lang="ms-MY" sz="900" b="1">
                  <a:latin typeface="Arial" panose="020B0604020202020204" pitchFamily="34" charset="0"/>
                  <a:cs typeface="Arial" panose="020B0604020202020204" pitchFamily="34" charset="0"/>
                </a:rPr>
                <a:t>  Design </a:t>
              </a:r>
              <a:r>
                <a:rPr lang="ms-MY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ms-MY" sz="900" dirty="0">
                  <a:latin typeface="Arial" panose="020B0604020202020204" pitchFamily="34" charset="0"/>
                  <a:cs typeface="Arial" panose="020B0604020202020204" pitchFamily="34" charset="0"/>
                </a:rPr>
                <a:t>30.00</a:t>
              </a:r>
              <a:endParaRPr lang="en-MY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"/>
              <a:r>
                <a:rPr lang="ms-MY" sz="900" b="1">
                  <a:latin typeface="Arial" panose="020B0604020202020204" pitchFamily="34" charset="0"/>
                  <a:cs typeface="Arial" panose="020B0604020202020204" pitchFamily="34" charset="0"/>
                </a:rPr>
                <a:t>  Coding</a:t>
              </a:r>
              <a:r>
                <a:rPr lang="ms-MY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ms-MY" sz="900" dirty="0">
                  <a:latin typeface="Arial" panose="020B0604020202020204" pitchFamily="34" charset="0"/>
                  <a:cs typeface="Arial" panose="020B0604020202020204" pitchFamily="34" charset="0"/>
                </a:rPr>
                <a:t>15.00</a:t>
              </a:r>
              <a:endParaRPr lang="en-MY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"/>
              <a:r>
                <a:rPr lang="ms-MY" sz="900" b="1">
                  <a:latin typeface="Arial" panose="020B0604020202020204" pitchFamily="34" charset="0"/>
                  <a:cs typeface="Arial" panose="020B0604020202020204" pitchFamily="34" charset="0"/>
                </a:rPr>
                <a:t>  Integration</a:t>
              </a:r>
              <a:r>
                <a:rPr lang="ms-MY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ms-MY" sz="900" dirty="0">
                  <a:latin typeface="Arial" panose="020B0604020202020204" pitchFamily="34" charset="0"/>
                  <a:cs typeface="Arial" panose="020B0604020202020204" pitchFamily="34" charset="0"/>
                </a:rPr>
                <a:t>5.00</a:t>
              </a:r>
              <a:endParaRPr lang="en-MY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"/>
              <a:r>
                <a:rPr lang="ms-MY" sz="900" b="1">
                  <a:latin typeface="Arial" panose="020B0604020202020204" pitchFamily="34" charset="0"/>
                  <a:cs typeface="Arial" panose="020B0604020202020204" pitchFamily="34" charset="0"/>
                </a:rPr>
                <a:t>  Testing</a:t>
              </a:r>
              <a:r>
                <a:rPr lang="ms-MY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ms-MY" sz="900" dirty="0">
                  <a:latin typeface="Arial" panose="020B0604020202020204" pitchFamily="34" charset="0"/>
                  <a:cs typeface="Arial" panose="020B0604020202020204" pitchFamily="34" charset="0"/>
                </a:rPr>
                <a:t>25.00</a:t>
              </a:r>
              <a:endParaRPr lang="en-MY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"/>
              <a:r>
                <a:rPr lang="ms-MY" sz="900" b="1">
                  <a:latin typeface="Arial" panose="020B0604020202020204" pitchFamily="34" charset="0"/>
                  <a:cs typeface="Arial" panose="020B0604020202020204" pitchFamily="34" charset="0"/>
                </a:rPr>
                <a:t>  Deployment 	</a:t>
              </a:r>
              <a:r>
                <a:rPr lang="ms-MY" sz="900">
                  <a:latin typeface="Arial" panose="020B0604020202020204" pitchFamily="34" charset="0"/>
                  <a:cs typeface="Arial" panose="020B0604020202020204" pitchFamily="34" charset="0"/>
                </a:rPr>
                <a:t>5.00</a:t>
              </a:r>
            </a:p>
            <a:p>
              <a:pPr fontAlgn="b"/>
              <a:r>
                <a:rPr lang="ms-MY" sz="900" b="1" i="1" u="sng">
                  <a:latin typeface="Arial" panose="020B0604020202020204" pitchFamily="34" charset="0"/>
                  <a:cs typeface="Arial" panose="020B0604020202020204" pitchFamily="34" charset="0"/>
                </a:rPr>
                <a:t>Total</a:t>
              </a:r>
              <a:r>
                <a:rPr lang="ms-MY" sz="900" b="1" i="1" u="sng" dirty="0">
                  <a:latin typeface="Arial" panose="020B0604020202020204" pitchFamily="34" charset="0"/>
                  <a:cs typeface="Arial" panose="020B0604020202020204" pitchFamily="34" charset="0"/>
                </a:rPr>
                <a:t>	100</a:t>
              </a:r>
              <a:endParaRPr lang="en-MY" sz="900" b="1" i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MY" sz="12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267CC42-5549-4DE0-BE8E-10BEA9D089F7}"/>
                </a:ext>
              </a:extLst>
            </p:cNvPr>
            <p:cNvSpPr/>
            <p:nvPr/>
          </p:nvSpPr>
          <p:spPr>
            <a:xfrm>
              <a:off x="1555210" y="4530268"/>
              <a:ext cx="5925593" cy="1892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s-MY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Nota:</a:t>
              </a:r>
            </a:p>
            <a:p>
              <a:pPr marL="342900" indent="-342900">
                <a:buAutoNum type="arabicPeriod"/>
              </a:pPr>
              <a:r>
                <a:rPr lang="ms-MY" sz="1300" dirty="0">
                  <a:latin typeface="Arial" panose="020B0604020202020204" pitchFamily="34" charset="0"/>
                  <a:cs typeface="Arial" panose="020B0604020202020204" pitchFamily="34" charset="0"/>
                </a:rPr>
                <a:t>Jumlah keseluruhan kos pembangunan sistem aplikasi hendaklah berada dalam julat kos </a:t>
              </a:r>
              <a:r>
                <a:rPr lang="ms-MY" sz="1300" i="1" dirty="0">
                  <a:latin typeface="Arial" panose="020B0604020202020204" pitchFamily="34" charset="0"/>
                  <a:cs typeface="Arial" panose="020B0604020202020204" pitchFamily="34" charset="0"/>
                </a:rPr>
                <a:t>Function Point Analysis</a:t>
              </a:r>
              <a:r>
                <a:rPr lang="ms-MY" sz="1300" dirty="0">
                  <a:latin typeface="Arial" panose="020B0604020202020204" pitchFamily="34" charset="0"/>
                  <a:cs typeface="Arial" panose="020B0604020202020204" pitchFamily="34" charset="0"/>
                </a:rPr>
                <a:t> (FPA)</a:t>
              </a:r>
            </a:p>
            <a:p>
              <a:pPr marL="342900" indent="-342900">
                <a:buAutoNum type="arabicPeriod"/>
              </a:pPr>
              <a:r>
                <a:rPr lang="ms-MY" sz="1300" dirty="0">
                  <a:latin typeface="Arial" panose="020B0604020202020204" pitchFamily="34" charset="0"/>
                  <a:cs typeface="Arial" panose="020B0604020202020204" pitchFamily="34" charset="0"/>
                </a:rPr>
                <a:t>Jumlah kos pembangunan sistem aplikasi perlu dibahagikan kepada peratusan </a:t>
              </a:r>
              <a:r>
                <a:rPr lang="ms-MY" sz="1300" i="1" dirty="0">
                  <a:latin typeface="Arial" panose="020B0604020202020204" pitchFamily="34" charset="0"/>
                  <a:cs typeface="Arial" panose="020B0604020202020204" pitchFamily="34" charset="0"/>
                </a:rPr>
                <a:t>best effort</a:t>
              </a:r>
              <a:r>
                <a:rPr lang="ms-MY" sz="1300" dirty="0">
                  <a:latin typeface="Arial" panose="020B0604020202020204" pitchFamily="34" charset="0"/>
                  <a:cs typeface="Arial" panose="020B0604020202020204" pitchFamily="34" charset="0"/>
                </a:rPr>
                <a:t> (+- %)</a:t>
              </a:r>
            </a:p>
            <a:p>
              <a:pPr marL="342900" indent="-342900">
                <a:buAutoNum type="arabicPeriod"/>
              </a:pPr>
              <a:r>
                <a:rPr lang="ms-MY" sz="1300" dirty="0">
                  <a:latin typeface="Arial" panose="020B0604020202020204" pitchFamily="34" charset="0"/>
                  <a:cs typeface="Arial" panose="020B0604020202020204" pitchFamily="34" charset="0"/>
                </a:rPr>
                <a:t>Agensi perlu menyediakan slaid pecahan </a:t>
              </a:r>
              <a:r>
                <a:rPr lang="ms-MY" sz="1300">
                  <a:latin typeface="Arial" panose="020B0604020202020204" pitchFamily="34" charset="0"/>
                  <a:cs typeface="Arial" panose="020B0604020202020204" pitchFamily="34" charset="0"/>
                </a:rPr>
                <a:t>mengikut modul</a:t>
              </a:r>
              <a:endParaRPr lang="ms-MY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AutoNum type="arabicPeriod"/>
              </a:pPr>
              <a:r>
                <a:rPr lang="ms-MY" sz="1300" dirty="0">
                  <a:latin typeface="Arial" panose="020B0604020202020204" pitchFamily="34" charset="0"/>
                  <a:cs typeface="Arial" panose="020B0604020202020204" pitchFamily="34" charset="0"/>
                </a:rPr>
                <a:t>Sekiranya tidak melibatkan Integration, 5% tersebut boleh dimanfaatkan oleh mana-mana </a:t>
              </a:r>
              <a:r>
                <a:rPr lang="ms-MY" sz="1300">
                  <a:latin typeface="Arial" panose="020B0604020202020204" pitchFamily="34" charset="0"/>
                  <a:cs typeface="Arial" panose="020B0604020202020204" pitchFamily="34" charset="0"/>
                </a:rPr>
                <a:t>fasa.</a:t>
              </a:r>
            </a:p>
            <a:p>
              <a:pPr marL="342900" indent="-342900">
                <a:buAutoNum type="arabicPeriod"/>
              </a:pPr>
              <a:r>
                <a:rPr lang="en-US" sz="1300" u="sng">
                  <a:latin typeface="Arial" panose="020B0604020202020204" pitchFamily="34" charset="0"/>
                  <a:cs typeface="Arial" panose="020B0604020202020204" pitchFamily="34" charset="0"/>
                </a:rPr>
                <a:t>Customization</a:t>
              </a:r>
              <a:r>
                <a:rPr lang="en-US" sz="1300">
                  <a:latin typeface="Arial" panose="020B0604020202020204" pitchFamily="34" charset="0"/>
                  <a:cs typeface="Arial" panose="020B0604020202020204" pitchFamily="34" charset="0"/>
                </a:rPr>
                <a:t> adalah di bawah skop Pembangunan Sistem</a:t>
              </a:r>
            </a:p>
            <a:p>
              <a:r>
                <a:rPr lang="en-US" sz="1300">
                  <a:latin typeface="Arial" panose="020B0604020202020204" pitchFamily="34" charset="0"/>
                  <a:cs typeface="Arial" panose="020B0604020202020204" pitchFamily="34" charset="0"/>
                </a:rPr>
                <a:t>	*Peratus customization tidak boleh melebihi 30% daripada kos perisian COTS</a:t>
              </a:r>
            </a:p>
            <a:p>
              <a:pPr marL="342900" indent="-342900">
                <a:buAutoNum type="arabicPeriod"/>
              </a:pPr>
              <a:endParaRPr lang="en-MY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3950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635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7800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12. PERINCIAN KOS: (B) PEMBANGUNAN SISTEM APLIKASI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29</a:t>
            </a:fld>
            <a:endParaRPr lang="ms-MY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21EAB01-B286-488C-89AA-4EFE169AE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119391"/>
              </p:ext>
            </p:extLst>
          </p:nvPr>
        </p:nvGraphicFramePr>
        <p:xfrm>
          <a:off x="0" y="506064"/>
          <a:ext cx="12192001" cy="4632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856">
                  <a:extLst>
                    <a:ext uri="{9D8B030D-6E8A-4147-A177-3AD203B41FA5}">
                      <a16:colId xmlns:a16="http://schemas.microsoft.com/office/drawing/2014/main" val="2081028044"/>
                    </a:ext>
                  </a:extLst>
                </a:gridCol>
                <a:gridCol w="5009187">
                  <a:extLst>
                    <a:ext uri="{9D8B030D-6E8A-4147-A177-3AD203B41FA5}">
                      <a16:colId xmlns:a16="http://schemas.microsoft.com/office/drawing/2014/main" val="3527918145"/>
                    </a:ext>
                  </a:extLst>
                </a:gridCol>
                <a:gridCol w="1391802">
                  <a:extLst>
                    <a:ext uri="{9D8B030D-6E8A-4147-A177-3AD203B41FA5}">
                      <a16:colId xmlns:a16="http://schemas.microsoft.com/office/drawing/2014/main" val="3001759000"/>
                    </a:ext>
                  </a:extLst>
                </a:gridCol>
                <a:gridCol w="1391802">
                  <a:extLst>
                    <a:ext uri="{9D8B030D-6E8A-4147-A177-3AD203B41FA5}">
                      <a16:colId xmlns:a16="http://schemas.microsoft.com/office/drawing/2014/main" val="3972480420"/>
                    </a:ext>
                  </a:extLst>
                </a:gridCol>
                <a:gridCol w="1497283">
                  <a:extLst>
                    <a:ext uri="{9D8B030D-6E8A-4147-A177-3AD203B41FA5}">
                      <a16:colId xmlns:a16="http://schemas.microsoft.com/office/drawing/2014/main" val="458927762"/>
                    </a:ext>
                  </a:extLst>
                </a:gridCol>
                <a:gridCol w="2373071">
                  <a:extLst>
                    <a:ext uri="{9D8B030D-6E8A-4147-A177-3AD203B41FA5}">
                      <a16:colId xmlns:a16="http://schemas.microsoft.com/office/drawing/2014/main" val="24867577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98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ms-MY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PEMBANGUNAN SISTEM APLIKASI</a:t>
                      </a:r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064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Kajian Keperluan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177800" indent="-85725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</a:t>
                      </a:r>
                      <a:r>
                        <a:rPr lang="ms-MY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spesifikasi utama</a:t>
                      </a:r>
                    </a:p>
                    <a:p>
                      <a:pPr marL="9207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 unit</a:t>
                      </a:r>
                      <a:endParaRPr kumimoji="0" lang="ms-MY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</a:t>
                      </a: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689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Nama</a:t>
                      </a:r>
                      <a:r>
                        <a:rPr lang="ms-MY" sz="1000" b="1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Modul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177800" indent="-85725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submodul</a:t>
                      </a:r>
                    </a:p>
                    <a:p>
                      <a:pPr marL="177800" indent="-85725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 unit</a:t>
                      </a:r>
                      <a:endParaRPr kumimoji="0" lang="ms-MY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</a:t>
                      </a: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918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n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Nama</a:t>
                      </a:r>
                      <a:r>
                        <a:rPr lang="ms-MY" sz="1000" b="1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Modul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177800" indent="-85725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submodul</a:t>
                      </a:r>
                    </a:p>
                    <a:p>
                      <a:pPr marL="177800" indent="-85725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 unit</a:t>
                      </a:r>
                      <a:endParaRPr kumimoji="0" lang="ms-MY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</a:t>
                      </a: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3807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en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Integrasi Sistem &lt;Nama&gt;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177800" indent="-85725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</a:t>
                      </a:r>
                      <a:r>
                        <a:rPr lang="ms-MY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spesifikasi utama</a:t>
                      </a:r>
                    </a:p>
                    <a:p>
                      <a:pPr marL="177800" indent="-85725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 unit</a:t>
                      </a:r>
                      <a:endParaRPr kumimoji="0" lang="ms-MY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nama sistem diintegrasi</a:t>
                      </a:r>
                    </a:p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Menggunakan MyGDX</a:t>
                      </a: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9062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en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Pengujian &lt;Nama&gt;</a:t>
                      </a:r>
                    </a:p>
                    <a:p>
                      <a:pPr marL="177800" indent="-85725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spesifikasi utama</a:t>
                      </a:r>
                    </a:p>
                    <a:p>
                      <a:pPr marL="177800" indent="-85725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 unit</a:t>
                      </a:r>
                      <a:endParaRPr kumimoji="0" lang="ms-MY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jenis pengujian</a:t>
                      </a: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0129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en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Pengujian Keselamatan SPA</a:t>
                      </a:r>
                    </a:p>
                    <a:p>
                      <a:pPr marL="177800" indent="-85725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Pentest, Performance and Stress</a:t>
                      </a:r>
                    </a:p>
                    <a:p>
                      <a:pPr marL="177800" indent="-85725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 unit</a:t>
                      </a:r>
                      <a:endParaRPr kumimoji="0" lang="ms-MY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jenis pengujian</a:t>
                      </a: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056599"/>
                  </a:ext>
                </a:extLst>
              </a:tr>
              <a:tr h="360000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(B)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760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6634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4294EB7-5E57-4753-A046-15D6EF039596}"/>
              </a:ext>
            </a:extLst>
          </p:cNvPr>
          <p:cNvSpPr txBox="1">
            <a:spLocks/>
          </p:cNvSpPr>
          <p:nvPr/>
        </p:nvSpPr>
        <p:spPr>
          <a:xfrm>
            <a:off x="9247631" y="64319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ms-M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A0703F6-9220-493B-BC25-87A499A6DF38}" type="slidenum">
              <a:rPr lang="ms-MY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Calibri"/>
                <a:cs typeface="Calibri"/>
                <a:sym typeface="Calibri"/>
              </a:rPr>
              <a:pPr>
                <a:defRPr/>
              </a:pPr>
              <a:t>3</a:t>
            </a:fld>
            <a:endParaRPr lang="ms-MY">
              <a:solidFill>
                <a:prstClr val="black">
                  <a:tint val="75000"/>
                </a:prstClr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0144E4-712E-4E37-B3C5-83E39EB9FB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"/>
            <a:ext cx="12192000" cy="3600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 rtl="0" eaLnBrk="1" fontAlgn="auto" latinLnBrk="0" hangingPunct="1"/>
            <a:r>
              <a:rPr lang="en-US" sz="1800" b="1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PENTING ! : KEPERLUAN </a:t>
            </a:r>
            <a:r>
              <a:rPr lang="en-US" sz="1800" b="1" kern="1200">
                <a:solidFill>
                  <a:schemeClr val="accent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MAKLUMAT SOKONGAN BERDASARKAN KATEGORI PERMOHONAN </a:t>
            </a:r>
            <a:endParaRPr lang="ms-MY">
              <a:solidFill>
                <a:schemeClr val="accent4"/>
              </a:solidFill>
              <a:effectLst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882622"/>
              </p:ext>
            </p:extLst>
          </p:nvPr>
        </p:nvGraphicFramePr>
        <p:xfrm>
          <a:off x="101601" y="386080"/>
          <a:ext cx="11941049" cy="5983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2599">
                  <a:extLst>
                    <a:ext uri="{9D8B030D-6E8A-4147-A177-3AD203B41FA5}">
                      <a16:colId xmlns:a16="http://schemas.microsoft.com/office/drawing/2014/main" val="2869875357"/>
                    </a:ext>
                  </a:extLst>
                </a:gridCol>
                <a:gridCol w="6029960">
                  <a:extLst>
                    <a:ext uri="{9D8B030D-6E8A-4147-A177-3AD203B41FA5}">
                      <a16:colId xmlns:a16="http://schemas.microsoft.com/office/drawing/2014/main" val="1793385040"/>
                    </a:ext>
                  </a:extLst>
                </a:gridCol>
                <a:gridCol w="995680">
                  <a:extLst>
                    <a:ext uri="{9D8B030D-6E8A-4147-A177-3AD203B41FA5}">
                      <a16:colId xmlns:a16="http://schemas.microsoft.com/office/drawing/2014/main" val="2942403058"/>
                    </a:ext>
                  </a:extLst>
                </a:gridCol>
                <a:gridCol w="904240">
                  <a:extLst>
                    <a:ext uri="{9D8B030D-6E8A-4147-A177-3AD203B41FA5}">
                      <a16:colId xmlns:a16="http://schemas.microsoft.com/office/drawing/2014/main" val="1963997974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61530016"/>
                    </a:ext>
                  </a:extLst>
                </a:gridCol>
                <a:gridCol w="1432560">
                  <a:extLst>
                    <a:ext uri="{9D8B030D-6E8A-4147-A177-3AD203B41FA5}">
                      <a16:colId xmlns:a16="http://schemas.microsoft.com/office/drawing/2014/main" val="416048649"/>
                    </a:ext>
                  </a:extLst>
                </a:gridCol>
                <a:gridCol w="1394970">
                  <a:extLst>
                    <a:ext uri="{9D8B030D-6E8A-4147-A177-3AD203B41FA5}">
                      <a16:colId xmlns:a16="http://schemas.microsoft.com/office/drawing/2014/main" val="753992331"/>
                    </a:ext>
                  </a:extLst>
                </a:gridCol>
              </a:tblGrid>
              <a:tr h="158525">
                <a:tc rowSpan="2">
                  <a:txBody>
                    <a:bodyPr/>
                    <a:lstStyle/>
                    <a:p>
                      <a:pPr algn="ctr"/>
                      <a:r>
                        <a:rPr lang="en-MY" sz="900" b="1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MY" sz="900" b="1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KRITERIA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KATEGORI PERMOHONAN</a:t>
                      </a:r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PROJEK ICT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651707"/>
                  </a:ext>
                </a:extLst>
              </a:tr>
              <a:tr h="253640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900" b="1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Pembangunan Sistem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900" b="1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Perkakasan ICT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900" b="1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Perisian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MY" sz="900" b="1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900" b="1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Rangkaian &amp; Peralatan </a:t>
                      </a:r>
                      <a:r>
                        <a:rPr lang="en-MY" sz="900" b="1" baseline="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Rangkaian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900" b="1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Perkhidmatan  ICT dan lain-lain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903812"/>
                  </a:ext>
                </a:extLst>
              </a:tr>
              <a:tr h="158525">
                <a:tc>
                  <a:txBody>
                    <a:bodyPr/>
                    <a:lstStyle/>
                    <a:p>
                      <a:pPr algn="ctr"/>
                      <a:r>
                        <a:rPr lang="en-MY" sz="90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9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Salinan Kertas/Surat Kelulusan/Minit Mesyuarat Pasukan Digital Sektor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789885"/>
                  </a:ext>
                </a:extLst>
              </a:tr>
              <a:tr h="253640">
                <a:tc>
                  <a:txBody>
                    <a:bodyPr/>
                    <a:lstStyle/>
                    <a:p>
                      <a:pPr algn="ctr"/>
                      <a:r>
                        <a:rPr lang="en-MY" sz="90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ms-MY" sz="9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Keputusan </a:t>
                      </a:r>
                      <a:r>
                        <a:rPr lang="ms-MY" sz="9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Mesyuarat Pasukan Digital Sektor: Projek Agensi Spesifik (AS) / Projek </a:t>
                      </a:r>
                      <a:r>
                        <a:rPr lang="ms-MY" sz="900" i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Whole of Government</a:t>
                      </a:r>
                      <a:r>
                        <a:rPr lang="ms-MY" sz="9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(WoG)</a:t>
                      </a:r>
                      <a:endParaRPr lang="ms-MY" sz="9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878011"/>
                  </a:ext>
                </a:extLst>
              </a:tr>
              <a:tr h="443870">
                <a:tc>
                  <a:txBody>
                    <a:bodyPr/>
                    <a:lstStyle/>
                    <a:p>
                      <a:pPr algn="ctr"/>
                      <a:r>
                        <a:rPr lang="en-MY" sz="90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ms-MY" sz="9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WoG: </a:t>
                      </a:r>
                    </a:p>
                    <a:p>
                      <a:pPr marL="342900" indent="-160338" algn="just">
                        <a:buFont typeface="+mj-lt"/>
                        <a:buAutoNum type="alphaLcPeriod"/>
                      </a:pPr>
                      <a:r>
                        <a:rPr lang="ms-MY" sz="9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Ulasan Sesi Libat Urus (SLU): Setuju Tanpa Pindaan/Setuju dengan Pindaaan/ Kaji Semula/ Gabung/Gugur</a:t>
                      </a:r>
                    </a:p>
                    <a:p>
                      <a:pPr marL="342900" indent="-160338" algn="just">
                        <a:buFont typeface="+mj-lt"/>
                        <a:buAutoNum type="alphaLcPeriod"/>
                      </a:pPr>
                      <a:r>
                        <a:rPr lang="ms-MY" sz="9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Maklum balas </a:t>
                      </a:r>
                      <a:r>
                        <a:rPr lang="ms-MY" sz="9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agensi ke atas ulasan SLU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373879"/>
                  </a:ext>
                </a:extLst>
              </a:tr>
              <a:tr h="158525">
                <a:tc>
                  <a:txBody>
                    <a:bodyPr/>
                    <a:lstStyle/>
                    <a:p>
                      <a:pPr algn="ctr"/>
                      <a:r>
                        <a:rPr lang="en-MY" sz="90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90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AS:Salinan Kertas/ Surat Kelulusan JPICT Agensi</a:t>
                      </a:r>
                      <a:endParaRPr lang="en-MY" sz="900" noProof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982275"/>
                  </a:ext>
                </a:extLst>
              </a:tr>
              <a:tr h="158525">
                <a:tc>
                  <a:txBody>
                    <a:bodyPr/>
                    <a:lstStyle/>
                    <a:p>
                      <a:pPr algn="ctr"/>
                      <a:r>
                        <a:rPr lang="en-MY" sz="90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en-MY" sz="90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AS:Salinan Kertas/ Surat Kelulusan JPICT Kementerian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630940"/>
                  </a:ext>
                </a:extLst>
              </a:tr>
              <a:tr h="158525">
                <a:tc>
                  <a:txBody>
                    <a:bodyPr/>
                    <a:lstStyle/>
                    <a:p>
                      <a:pPr algn="ctr"/>
                      <a:r>
                        <a:rPr lang="en-MY" sz="90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en-MY" sz="90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Punca Kuasa/ Mandat : Salinan Minit/ Surat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060378"/>
                  </a:ext>
                </a:extLst>
              </a:tr>
              <a:tr h="158525">
                <a:tc>
                  <a:txBody>
                    <a:bodyPr/>
                    <a:lstStyle/>
                    <a:p>
                      <a:pPr algn="ctr"/>
                      <a:r>
                        <a:rPr lang="en-MY" sz="90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en-MY" sz="90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Salinan Surat/ Dokumen Kelulusan Peruntukan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695641"/>
                  </a:ext>
                </a:extLst>
              </a:tr>
              <a:tr h="412165">
                <a:tc>
                  <a:txBody>
                    <a:bodyPr/>
                    <a:lstStyle/>
                    <a:p>
                      <a:pPr algn="ctr"/>
                      <a:r>
                        <a:rPr lang="en-MY" sz="90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en-MY" sz="90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Kajian Pasaran daripada tiga (3) syarikat atau surat daripada </a:t>
                      </a:r>
                      <a:r>
                        <a:rPr lang="en-MY" sz="900" i="1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 </a:t>
                      </a:r>
                      <a:r>
                        <a:rPr lang="en-MY" sz="90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sekiranya pembekal tunggal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9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lang="en-US" sz="9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700" i="1" baseline="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(COTS, Embedded Software, Pembangunan BDA) </a:t>
                      </a:r>
                      <a:endParaRPr lang="en-MY" sz="700" b="1" i="1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848762"/>
                  </a:ext>
                </a:extLst>
              </a:tr>
              <a:tr h="158525">
                <a:tc>
                  <a:txBody>
                    <a:bodyPr/>
                    <a:lstStyle/>
                    <a:p>
                      <a:pPr algn="ctr"/>
                      <a:r>
                        <a:rPr lang="en-MY" sz="90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9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Salinan Kertas/Surat Kelulusan/Minit Mesyuarat Pasukan Digital Sektor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237900"/>
                  </a:ext>
                </a:extLst>
              </a:tr>
              <a:tr h="158525">
                <a:tc>
                  <a:txBody>
                    <a:bodyPr/>
                    <a:lstStyle/>
                    <a:p>
                      <a:pPr algn="ctr"/>
                      <a:r>
                        <a:rPr lang="en-MY" sz="90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MY" sz="90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Rumusan hasil </a:t>
                      </a:r>
                      <a:r>
                        <a:rPr lang="en-MY" sz="900" i="1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Proof of Concept </a:t>
                      </a:r>
                      <a:r>
                        <a:rPr lang="en-MY" sz="90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(POC)</a:t>
                      </a:r>
                      <a:endParaRPr lang="en-MY" sz="900" noProof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665387"/>
                  </a:ext>
                </a:extLst>
              </a:tr>
              <a:tr h="158525">
                <a:tc>
                  <a:txBody>
                    <a:bodyPr/>
                    <a:lstStyle/>
                    <a:p>
                      <a:pPr algn="ctr"/>
                      <a:r>
                        <a:rPr lang="en-MY" sz="90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MY" sz="900" i="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Hasil</a:t>
                      </a:r>
                      <a:r>
                        <a:rPr lang="en-MY" sz="900" i="1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Benchmarking</a:t>
                      </a:r>
                      <a:r>
                        <a:rPr lang="en-MY" sz="90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teknologi dengan agensi/ negara lain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411155"/>
                  </a:ext>
                </a:extLst>
              </a:tr>
              <a:tr h="253640">
                <a:tc>
                  <a:txBody>
                    <a:bodyPr/>
                    <a:lstStyle/>
                    <a:p>
                      <a:pPr algn="ctr"/>
                      <a:r>
                        <a:rPr lang="en-MY" sz="90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MY" sz="900" strike="noStrike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Minit Mesyuarat/ Nota Perbincangan libat urus </a:t>
                      </a:r>
                      <a:r>
                        <a:rPr lang="en-MY" sz="900" u="sng" strike="noStrike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bagi skop integrasi dan perkhidmatan </a:t>
                      </a:r>
                      <a:r>
                        <a:rPr lang="en-MY" sz="900" strike="noStrike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(Contoh: GPKI,PDSA dan lain-lain)/ Aplikasi Guna Sama (Contoh: MyMesyuarat, DDMS dan lain-lain)</a:t>
                      </a:r>
                      <a:endParaRPr lang="en-MY" sz="900" noProof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080287"/>
                  </a:ext>
                </a:extLst>
              </a:tr>
              <a:tr h="158525">
                <a:tc>
                  <a:txBody>
                    <a:bodyPr/>
                    <a:lstStyle/>
                    <a:p>
                      <a:pPr algn="ctr"/>
                      <a:r>
                        <a:rPr lang="en-MY" sz="90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en-MY" sz="90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Anggaran Keperluan Kapasiti (Contoh: Storan, Kapasiti</a:t>
                      </a:r>
                      <a:r>
                        <a:rPr lang="en-MY" sz="900" baseline="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90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Rangkaian dan lain-lain)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023481"/>
                  </a:ext>
                </a:extLst>
              </a:tr>
              <a:tr h="538984">
                <a:tc>
                  <a:txBody>
                    <a:bodyPr/>
                    <a:lstStyle/>
                    <a:p>
                      <a:pPr algn="ctr"/>
                      <a:r>
                        <a:rPr lang="en-MY" sz="90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90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Ulasan Pejabat Ketua Pegawai Keselamatan Kerajaan Malaysia (CGSO) mengenai keselamatan fizikal dan keselamatan maklumat (yang mana berkaitan).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80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(Rujuk: Surat Pekeliling Am Bilangan 2 Tahun 2021 - Garis Panduan Pengurusan Keselamatan Maklumat Melalui Pengkomputeran Awan (Cloud Computing) Dalam Perkhidmatan Awam; Arahan Keselamatan </a:t>
                      </a:r>
                      <a:r>
                        <a:rPr lang="fi-FI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(Semakan dan Pindaan 2017)</a:t>
                      </a:r>
                      <a:endParaRPr lang="ms-MY" sz="80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645686"/>
                  </a:ext>
                </a:extLst>
              </a:tr>
              <a:tr h="158525">
                <a:tc>
                  <a:txBody>
                    <a:bodyPr/>
                    <a:lstStyle/>
                    <a:p>
                      <a:pPr algn="ctr"/>
                      <a:r>
                        <a:rPr lang="en-MY" sz="90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9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Kelulusan Agensi Keselamatan Siber Negara (NACSA) berkenaan projek berkaitan keselamatan siber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88408"/>
                  </a:ext>
                </a:extLst>
              </a:tr>
              <a:tr h="158525">
                <a:tc>
                  <a:txBody>
                    <a:bodyPr/>
                    <a:lstStyle/>
                    <a:p>
                      <a:pPr algn="ctr"/>
                      <a:r>
                        <a:rPr lang="en-MY" sz="90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900" kern="120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Pelan Pemulihan Bencana (DRP)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29062"/>
                  </a:ext>
                </a:extLst>
              </a:tr>
              <a:tr h="253640">
                <a:tc>
                  <a:txBody>
                    <a:bodyPr/>
                    <a:lstStyle/>
                    <a:p>
                      <a:pPr algn="ctr"/>
                      <a:r>
                        <a:rPr lang="en-MY" sz="90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90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Rumusan Laporan Pengurusan Nilai (VM) yang telah disahkan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90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(jika projek melebihi RM70 juta / mengikut keperluan)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966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90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90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Rumusan Laporan Kajian Impak bagi projek peluasan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509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113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635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7800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12. PERINCIAN KOS: (B-i) </a:t>
            </a:r>
            <a:r>
              <a:rPr lang="ms-MY" sz="2400" b="1" baseline="0">
                <a:latin typeface="Arial" panose="020B0604020202020204" pitchFamily="34" charset="0"/>
                <a:cs typeface="Arial" panose="020B0604020202020204" pitchFamily="34" charset="0"/>
              </a:rPr>
              <a:t>PEMBANGUNAN SISTEM APLIKASI (MAN-DAY)</a:t>
            </a:r>
            <a:endParaRPr lang="ms-MY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910565"/>
              </p:ext>
            </p:extLst>
          </p:nvPr>
        </p:nvGraphicFramePr>
        <p:xfrm>
          <a:off x="122664" y="780384"/>
          <a:ext cx="5724001" cy="4067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12">
                  <a:extLst>
                    <a:ext uri="{9D8B030D-6E8A-4147-A177-3AD203B41FA5}">
                      <a16:colId xmlns:a16="http://schemas.microsoft.com/office/drawing/2014/main" val="2081028044"/>
                    </a:ext>
                  </a:extLst>
                </a:gridCol>
                <a:gridCol w="2137161">
                  <a:extLst>
                    <a:ext uri="{9D8B030D-6E8A-4147-A177-3AD203B41FA5}">
                      <a16:colId xmlns:a16="http://schemas.microsoft.com/office/drawing/2014/main" val="3527918145"/>
                    </a:ext>
                  </a:extLst>
                </a:gridCol>
                <a:gridCol w="1230079">
                  <a:extLst>
                    <a:ext uri="{9D8B030D-6E8A-4147-A177-3AD203B41FA5}">
                      <a16:colId xmlns:a16="http://schemas.microsoft.com/office/drawing/2014/main" val="3591074957"/>
                    </a:ext>
                  </a:extLst>
                </a:gridCol>
                <a:gridCol w="847617">
                  <a:extLst>
                    <a:ext uri="{9D8B030D-6E8A-4147-A177-3AD203B41FA5}">
                      <a16:colId xmlns:a16="http://schemas.microsoft.com/office/drawing/2014/main" val="1153881170"/>
                    </a:ext>
                  </a:extLst>
                </a:gridCol>
                <a:gridCol w="1188732">
                  <a:extLst>
                    <a:ext uri="{9D8B030D-6E8A-4147-A177-3AD203B41FA5}">
                      <a16:colId xmlns:a16="http://schemas.microsoft.com/office/drawing/2014/main" val="26488917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PERKARA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(MODUL XXX)</a:t>
                      </a:r>
                      <a:endParaRPr lang="ms-MY" sz="1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000" i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MAN-DAY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(BIL. ORANG * BIL. HARI)</a:t>
                      </a:r>
                      <a:endParaRPr lang="ms-MY" sz="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</a:t>
                      </a:r>
                      <a:r>
                        <a:rPr lang="ms-MY" sz="1000" i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MAN-DAY</a:t>
                      </a:r>
                      <a:endParaRPr lang="ms-MY" sz="1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98952"/>
                  </a:ext>
                </a:extLst>
              </a:tr>
              <a:tr h="252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Analysis</a:t>
                      </a: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866568"/>
                  </a:ext>
                </a:extLst>
              </a:tr>
              <a:tr h="195263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marR="0" lvl="0" indent="-95250" algn="l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Senior</a:t>
                      </a:r>
                      <a:endParaRPr lang="ms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org * 22 hari</a:t>
                      </a:r>
                      <a:endParaRPr lang="ms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8,800.00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3283"/>
                  </a:ext>
                </a:extLst>
              </a:tr>
              <a:tr h="195263">
                <a:tc rowSpan="2"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MY" sz="1000" b="1" i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Design</a:t>
                      </a:r>
                      <a:endParaRPr lang="ms-MY" sz="1000" b="1" i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000" b="1"/>
                    </a:p>
                  </a:txBody>
                  <a:tcPr marL="9523" marR="9523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0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0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68973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marR="0" lvl="0" indent="-95250" algn="l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10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Senior</a:t>
                      </a:r>
                      <a:endParaRPr lang="ms-MY" sz="10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org * 33 hari</a:t>
                      </a:r>
                      <a:endParaRPr lang="ms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820740"/>
                  </a:ext>
                </a:extLst>
              </a:tr>
              <a:tr h="195263">
                <a:tc rowSpan="2"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MY" sz="1000" b="1" i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Coding</a:t>
                      </a:r>
                      <a:endParaRPr lang="ms-MY" sz="1000" b="1" i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918622"/>
                  </a:ext>
                </a:extLst>
              </a:tr>
              <a:tr h="195263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marR="0" lvl="0" indent="-95250" algn="l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10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Junior</a:t>
                      </a:r>
                      <a:endParaRPr lang="ms-MY" sz="10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org * 22 hari</a:t>
                      </a:r>
                      <a:endParaRPr lang="ms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92550"/>
                  </a:ext>
                </a:extLst>
              </a:tr>
              <a:tr h="160686">
                <a:tc rowSpan="3"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MY" sz="1000" b="1" i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Testing</a:t>
                      </a:r>
                      <a:endParaRPr lang="ms-MY" sz="1000" b="1" i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613589"/>
                  </a:ext>
                </a:extLst>
              </a:tr>
              <a:tr h="306039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marR="0" lvl="0" indent="-95250" algn="l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10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Senior</a:t>
                      </a:r>
                      <a:endParaRPr lang="ms-MY" sz="10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org * 11 hari</a:t>
                      </a:r>
                      <a:endParaRPr kumimoji="0" lang="ms-MY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196514"/>
                  </a:ext>
                </a:extLst>
              </a:tr>
              <a:tr h="233363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marR="0" lvl="0" indent="-95250" algn="l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10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Junior</a:t>
                      </a:r>
                      <a:endParaRPr lang="ms-MY" sz="10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org * 11 hari</a:t>
                      </a:r>
                      <a:endParaRPr kumimoji="0" lang="ms-MY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200897"/>
                  </a:ext>
                </a:extLst>
              </a:tr>
              <a:tr h="195263">
                <a:tc rowSpan="2">
                  <a:txBody>
                    <a:bodyPr/>
                    <a:lstStyle/>
                    <a:p>
                      <a:pPr algn="ctr"/>
                      <a:r>
                        <a:rPr lang="en-MY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en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MY" sz="1000" b="1" i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Integration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068289"/>
                  </a:ext>
                </a:extLst>
              </a:tr>
              <a:tr h="195263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marR="0" lvl="0" indent="-95250" algn="l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10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Touch point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TP * 10 hari</a:t>
                      </a:r>
                      <a:endParaRPr lang="ms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37354"/>
                  </a:ext>
                </a:extLst>
              </a:tr>
              <a:tr h="195263">
                <a:tc rowSpan="2">
                  <a:txBody>
                    <a:bodyPr/>
                    <a:lstStyle/>
                    <a:p>
                      <a:pPr algn="ctr"/>
                      <a:r>
                        <a:rPr lang="en-MY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en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MY" sz="1000" b="1" i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Implementation</a:t>
                      </a:r>
                      <a:endParaRPr lang="ms-MY" sz="1000" b="1" i="1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802582"/>
                  </a:ext>
                </a:extLst>
              </a:tr>
              <a:tr h="195263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marR="0" lvl="0" indent="-95250" algn="l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10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Activity (list)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lot * 10 hari</a:t>
                      </a:r>
                      <a:endParaRPr lang="ms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3789338"/>
                  </a:ext>
                </a:extLst>
              </a:tr>
              <a:tr h="360000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(B) - (MODUL </a:t>
                      </a:r>
                      <a:r>
                        <a:rPr lang="en-US" sz="1000" b="1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</a:t>
                      </a: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760113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30</a:t>
            </a:fld>
            <a:endParaRPr lang="ms-MY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567B1A-3965-4E0B-B6BE-8E31410857C9}"/>
              </a:ext>
            </a:extLst>
          </p:cNvPr>
          <p:cNvGrpSpPr/>
          <p:nvPr/>
        </p:nvGrpSpPr>
        <p:grpSpPr>
          <a:xfrm>
            <a:off x="122664" y="5967215"/>
            <a:ext cx="12132838" cy="769441"/>
            <a:chOff x="0" y="5299848"/>
            <a:chExt cx="12132838" cy="76944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D5A20BC-E8A1-40A0-83A7-05ECCCB7C1FB}"/>
                </a:ext>
              </a:extLst>
            </p:cNvPr>
            <p:cNvSpPr txBox="1"/>
            <p:nvPr/>
          </p:nvSpPr>
          <p:spPr>
            <a:xfrm>
              <a:off x="6728720" y="5299848"/>
              <a:ext cx="54041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ms-MY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buAutoNum type="arabicPeriod" startAt="4"/>
              </a:pPr>
              <a:r>
                <a:rPr lang="ms-MY" sz="1100" dirty="0">
                  <a:latin typeface="Arial" panose="020B0604020202020204" pitchFamily="34" charset="0"/>
                  <a:cs typeface="Arial" panose="020B0604020202020204" pitchFamily="34" charset="0"/>
                </a:rPr>
                <a:t>Sekiranya perkhidmatan berdasarkan gaji/upah pekerja, perlu menggunakan </a:t>
              </a:r>
            </a:p>
            <a:p>
              <a:r>
                <a:rPr lang="ms-MY" sz="1100" dirty="0">
                  <a:latin typeface="Arial" panose="020B0604020202020204" pitchFamily="34" charset="0"/>
                  <a:cs typeface="Arial" panose="020B0604020202020204" pitchFamily="34" charset="0"/>
                </a:rPr>
                <a:t>      format ini</a:t>
              </a:r>
            </a:p>
            <a:p>
              <a:r>
                <a:rPr lang="ms-MY" sz="1100" dirty="0">
                  <a:latin typeface="Arial" panose="020B0604020202020204" pitchFamily="34" charset="0"/>
                  <a:cs typeface="Arial" panose="020B0604020202020204" pitchFamily="34" charset="0"/>
                </a:rPr>
                <a:t>5.   Bilangan hari bekerja = 22 hari sebulan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C5F09D4-BE93-4764-887E-96422722FA8D}"/>
                </a:ext>
              </a:extLst>
            </p:cNvPr>
            <p:cNvSpPr/>
            <p:nvPr/>
          </p:nvSpPr>
          <p:spPr>
            <a:xfrm>
              <a:off x="0" y="5419636"/>
              <a:ext cx="6809499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s-MY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Nota:</a:t>
              </a:r>
              <a:r>
                <a:rPr lang="ms-MY" sz="1100" dirty="0">
                  <a:latin typeface="Arial" panose="020B0604020202020204" pitchFamily="34" charset="0"/>
                  <a:cs typeface="Arial" panose="020B0604020202020204" pitchFamily="34" charset="0"/>
                </a:rPr>
                <a:t> 1. Slaid ini perlu disediakan </a:t>
              </a:r>
              <a:r>
                <a:rPr lang="ms-MY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mengikut bilangan modul besar </a:t>
              </a:r>
              <a:r>
                <a:rPr lang="ms-MY" sz="1100" dirty="0">
                  <a:latin typeface="Arial" panose="020B0604020202020204" pitchFamily="34" charset="0"/>
                  <a:cs typeface="Arial" panose="020B0604020202020204" pitchFamily="34" charset="0"/>
                </a:rPr>
                <a:t>untuk mendapatkan </a:t>
              </a:r>
              <a:r>
                <a:rPr lang="ms-MY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bilangan hari</a:t>
              </a:r>
            </a:p>
            <a:p>
              <a:r>
                <a:rPr lang="ms-MY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       </a:t>
              </a:r>
              <a:r>
                <a:rPr lang="ms-MY" sz="1100" dirty="0">
                  <a:latin typeface="Arial" panose="020B0604020202020204" pitchFamily="34" charset="0"/>
                  <a:cs typeface="Arial" panose="020B0604020202020204" pitchFamily="34" charset="0"/>
                </a:rPr>
                <a:t>2. Bilangan hari hendaklah </a:t>
              </a:r>
              <a:r>
                <a:rPr lang="ms-MY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selaras</a:t>
              </a:r>
              <a:r>
                <a:rPr lang="ms-MY" sz="1100" dirty="0">
                  <a:latin typeface="Arial" panose="020B0604020202020204" pitchFamily="34" charset="0"/>
                  <a:cs typeface="Arial" panose="020B0604020202020204" pitchFamily="34" charset="0"/>
                </a:rPr>
                <a:t> dengan </a:t>
              </a:r>
              <a:r>
                <a:rPr lang="ms-MY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Jadual Pelaksanaan Projek </a:t>
              </a:r>
              <a:r>
                <a:rPr lang="ms-MY" sz="1100" dirty="0">
                  <a:latin typeface="Arial" panose="020B0604020202020204" pitchFamily="34" charset="0"/>
                  <a:cs typeface="Arial" panose="020B0604020202020204" pitchFamily="34" charset="0"/>
                </a:rPr>
                <a:t>mengikut kesesuaian.</a:t>
              </a:r>
            </a:p>
            <a:p>
              <a:r>
                <a:rPr lang="ms-MY" sz="11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3. </a:t>
              </a:r>
              <a:r>
                <a:rPr lang="ms-MY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JUMLAH KOS </a:t>
              </a:r>
              <a:r>
                <a:rPr lang="ms-MY" sz="1100" dirty="0">
                  <a:latin typeface="Arial" panose="020B0604020202020204" pitchFamily="34" charset="0"/>
                  <a:cs typeface="Arial" panose="020B0604020202020204" pitchFamily="34" charset="0"/>
                </a:rPr>
                <a:t>sepatutnya sama seperti dalam </a:t>
              </a:r>
              <a:r>
                <a:rPr lang="ms-MY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julat FPA </a:t>
              </a:r>
              <a:r>
                <a:rPr lang="ms-MY" sz="1100" b="1">
                  <a:latin typeface="Arial" panose="020B0604020202020204" pitchFamily="34" charset="0"/>
                  <a:cs typeface="Arial" panose="020B0604020202020204" pitchFamily="34" charset="0"/>
                </a:rPr>
                <a:t>Modul XXX.</a:t>
              </a:r>
              <a:endParaRPr lang="ms-MY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9D7D56B-CC5A-4A4C-8871-5CA5C027C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288012"/>
              </p:ext>
            </p:extLst>
          </p:nvPr>
        </p:nvGraphicFramePr>
        <p:xfrm>
          <a:off x="6322061" y="780384"/>
          <a:ext cx="5724001" cy="4067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12">
                  <a:extLst>
                    <a:ext uri="{9D8B030D-6E8A-4147-A177-3AD203B41FA5}">
                      <a16:colId xmlns:a16="http://schemas.microsoft.com/office/drawing/2014/main" val="2081028044"/>
                    </a:ext>
                  </a:extLst>
                </a:gridCol>
                <a:gridCol w="2137161">
                  <a:extLst>
                    <a:ext uri="{9D8B030D-6E8A-4147-A177-3AD203B41FA5}">
                      <a16:colId xmlns:a16="http://schemas.microsoft.com/office/drawing/2014/main" val="3527918145"/>
                    </a:ext>
                  </a:extLst>
                </a:gridCol>
                <a:gridCol w="1230079">
                  <a:extLst>
                    <a:ext uri="{9D8B030D-6E8A-4147-A177-3AD203B41FA5}">
                      <a16:colId xmlns:a16="http://schemas.microsoft.com/office/drawing/2014/main" val="3591074957"/>
                    </a:ext>
                  </a:extLst>
                </a:gridCol>
                <a:gridCol w="847617">
                  <a:extLst>
                    <a:ext uri="{9D8B030D-6E8A-4147-A177-3AD203B41FA5}">
                      <a16:colId xmlns:a16="http://schemas.microsoft.com/office/drawing/2014/main" val="1153881170"/>
                    </a:ext>
                  </a:extLst>
                </a:gridCol>
                <a:gridCol w="1188732">
                  <a:extLst>
                    <a:ext uri="{9D8B030D-6E8A-4147-A177-3AD203B41FA5}">
                      <a16:colId xmlns:a16="http://schemas.microsoft.com/office/drawing/2014/main" val="26488917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PERKARA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(MODUL XXX)</a:t>
                      </a:r>
                      <a:endParaRPr lang="ms-MY" sz="1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000" i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MAN-DAY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(BIL. ORANG * BIL. HARI)</a:t>
                      </a:r>
                      <a:endParaRPr lang="ms-MY" sz="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</a:t>
                      </a:r>
                      <a:r>
                        <a:rPr lang="ms-MY" sz="1000" i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MAN-DAY</a:t>
                      </a:r>
                      <a:endParaRPr lang="ms-MY" sz="1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98952"/>
                  </a:ext>
                </a:extLst>
              </a:tr>
              <a:tr h="252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Analysis</a:t>
                      </a: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866568"/>
                  </a:ext>
                </a:extLst>
              </a:tr>
              <a:tr h="195263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marR="0" lvl="0" indent="-95250" algn="l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Senior</a:t>
                      </a:r>
                      <a:endParaRPr lang="ms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org * 22 hari</a:t>
                      </a:r>
                      <a:endParaRPr lang="ms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8,800.00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3283"/>
                  </a:ext>
                </a:extLst>
              </a:tr>
              <a:tr h="195263">
                <a:tc rowSpan="2"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MY" sz="1000" b="1" i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Design</a:t>
                      </a:r>
                      <a:endParaRPr lang="ms-MY" sz="1000" b="1" i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000" b="1"/>
                    </a:p>
                  </a:txBody>
                  <a:tcPr marL="9523" marR="9523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0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0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68973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marR="0" lvl="0" indent="-95250" algn="l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10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Senior</a:t>
                      </a:r>
                      <a:endParaRPr lang="ms-MY" sz="10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org * 33 hari</a:t>
                      </a:r>
                      <a:endParaRPr lang="ms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820740"/>
                  </a:ext>
                </a:extLst>
              </a:tr>
              <a:tr h="195263">
                <a:tc rowSpan="2"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MY" sz="1000" b="1" i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Coding</a:t>
                      </a:r>
                      <a:endParaRPr lang="ms-MY" sz="1000" b="1" i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918622"/>
                  </a:ext>
                </a:extLst>
              </a:tr>
              <a:tr h="195263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marR="0" lvl="0" indent="-95250" algn="l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10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Junior</a:t>
                      </a:r>
                      <a:endParaRPr lang="ms-MY" sz="10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org * 22 hari</a:t>
                      </a:r>
                      <a:endParaRPr lang="ms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92550"/>
                  </a:ext>
                </a:extLst>
              </a:tr>
              <a:tr h="160686">
                <a:tc rowSpan="3"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MY" sz="1000" b="1" i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Testing</a:t>
                      </a:r>
                      <a:endParaRPr lang="ms-MY" sz="1000" b="1" i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613589"/>
                  </a:ext>
                </a:extLst>
              </a:tr>
              <a:tr h="306039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marR="0" lvl="0" indent="-95250" algn="l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10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Senior</a:t>
                      </a:r>
                      <a:endParaRPr lang="ms-MY" sz="10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org * 11 hari</a:t>
                      </a:r>
                      <a:endParaRPr kumimoji="0" lang="ms-MY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196514"/>
                  </a:ext>
                </a:extLst>
              </a:tr>
              <a:tr h="233363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marR="0" lvl="0" indent="-95250" algn="l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10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Junior</a:t>
                      </a:r>
                      <a:endParaRPr lang="ms-MY" sz="10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org * 11 hari</a:t>
                      </a:r>
                      <a:endParaRPr kumimoji="0" lang="ms-MY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200897"/>
                  </a:ext>
                </a:extLst>
              </a:tr>
              <a:tr h="195263">
                <a:tc rowSpan="2">
                  <a:txBody>
                    <a:bodyPr/>
                    <a:lstStyle/>
                    <a:p>
                      <a:pPr algn="ctr"/>
                      <a:r>
                        <a:rPr lang="en-MY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en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MY" sz="1000" b="1" i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Integration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068289"/>
                  </a:ext>
                </a:extLst>
              </a:tr>
              <a:tr h="195263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marR="0" lvl="0" indent="-95250" algn="l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10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Touch point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TP * 10 hari</a:t>
                      </a:r>
                      <a:endParaRPr lang="ms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37354"/>
                  </a:ext>
                </a:extLst>
              </a:tr>
              <a:tr h="195263">
                <a:tc rowSpan="2">
                  <a:txBody>
                    <a:bodyPr/>
                    <a:lstStyle/>
                    <a:p>
                      <a:pPr algn="ctr"/>
                      <a:r>
                        <a:rPr lang="en-MY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en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MY" sz="1000" b="1" i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Implementation</a:t>
                      </a:r>
                      <a:endParaRPr lang="ms-MY" sz="1000" b="1" i="1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802582"/>
                  </a:ext>
                </a:extLst>
              </a:tr>
              <a:tr h="195263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marR="0" lvl="0" indent="-95250" algn="l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10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Activity (list)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lot * 10 hari</a:t>
                      </a:r>
                      <a:endParaRPr lang="ms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3789338"/>
                  </a:ext>
                </a:extLst>
              </a:tr>
              <a:tr h="360000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(B) - (MODUL </a:t>
                      </a:r>
                      <a:r>
                        <a:rPr lang="en-US" sz="1000" b="1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</a:t>
                      </a: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760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856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635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7800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12. PERINCIAN KOS: (B-ii) </a:t>
            </a:r>
            <a:r>
              <a:rPr lang="ms-MY" sz="2400" b="1" baseline="0">
                <a:latin typeface="Arial" panose="020B0604020202020204" pitchFamily="34" charset="0"/>
                <a:cs typeface="Arial" panose="020B0604020202020204" pitchFamily="34" charset="0"/>
              </a:rPr>
              <a:t>PEMBANGUNAN SISTEM APLIKASI (FPA)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31</a:t>
            </a:fld>
            <a:endParaRPr lang="ms-MY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7C637F-3FB7-4D9F-9F9F-B8239C1F2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353384"/>
              </p:ext>
            </p:extLst>
          </p:nvPr>
        </p:nvGraphicFramePr>
        <p:xfrm>
          <a:off x="168117" y="886618"/>
          <a:ext cx="5831999" cy="2340000"/>
        </p:xfrm>
        <a:graphic>
          <a:graphicData uri="http://schemas.openxmlformats.org/drawingml/2006/table">
            <a:tbl>
              <a:tblPr/>
              <a:tblGrid>
                <a:gridCol w="2739836">
                  <a:extLst>
                    <a:ext uri="{9D8B030D-6E8A-4147-A177-3AD203B41FA5}">
                      <a16:colId xmlns:a16="http://schemas.microsoft.com/office/drawing/2014/main" val="594606038"/>
                    </a:ext>
                  </a:extLst>
                </a:gridCol>
                <a:gridCol w="1030721">
                  <a:extLst>
                    <a:ext uri="{9D8B030D-6E8A-4147-A177-3AD203B41FA5}">
                      <a16:colId xmlns:a16="http://schemas.microsoft.com/office/drawing/2014/main" val="414720802"/>
                    </a:ext>
                  </a:extLst>
                </a:gridCol>
                <a:gridCol w="1030721">
                  <a:extLst>
                    <a:ext uri="{9D8B030D-6E8A-4147-A177-3AD203B41FA5}">
                      <a16:colId xmlns:a16="http://schemas.microsoft.com/office/drawing/2014/main" val="2770902038"/>
                    </a:ext>
                  </a:extLst>
                </a:gridCol>
                <a:gridCol w="1030721">
                  <a:extLst>
                    <a:ext uri="{9D8B030D-6E8A-4147-A177-3AD203B41FA5}">
                      <a16:colId xmlns:a16="http://schemas.microsoft.com/office/drawing/2014/main" val="2213099487"/>
                    </a:ext>
                  </a:extLst>
                </a:gridCol>
              </a:tblGrid>
              <a:tr h="1650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s-MY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ms-MY" sz="11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&lt;NAMA MODUL&gt; ???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s-MY" sz="10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ANGGARAN SAIZ FP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98255"/>
                  </a:ext>
                </a:extLst>
              </a:tr>
              <a:tr h="165096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ms-MY" sz="11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994883"/>
                  </a:ext>
                </a:extLst>
              </a:tr>
              <a:tr h="223680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uFP for Data Function (A)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352.0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385.0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429.0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55996"/>
                  </a:ext>
                </a:extLst>
              </a:tr>
              <a:tr h="22368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ms-MY" sz="10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 uFP for Transaction Function (B)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1512.3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1643.8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1741.6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756181"/>
                  </a:ext>
                </a:extLst>
              </a:tr>
              <a:tr h="22368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ms-MY" sz="10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 uFP (C) =(A)+(B)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1864.3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2028.8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2170.6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356050"/>
                  </a:ext>
                </a:extLst>
              </a:tr>
              <a:tr h="22368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ms-MY" sz="10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VAF (D)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8975"/>
                  </a:ext>
                </a:extLst>
              </a:tr>
              <a:tr h="223680">
                <a:tc>
                  <a:txBody>
                    <a:bodyPr/>
                    <a:lstStyle/>
                    <a:p>
                      <a:pPr marL="85725" indent="0" algn="r" defTabSz="914400" rtl="0" eaLnBrk="1" fontAlgn="ctr" latinLnBrk="0" hangingPunct="1"/>
                      <a:r>
                        <a:rPr lang="ms-MY" sz="1000" b="1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 aFP  (C) x (D) </a:t>
                      </a:r>
                      <a:r>
                        <a:rPr lang="ms-MY" sz="1000" b="1" i="0" u="none" strike="noStrike" kern="1200" noProof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1864.3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2028.8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1" i="0" u="none" strike="noStrike" noProof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2170.6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087819"/>
                  </a:ext>
                </a:extLst>
              </a:tr>
              <a:tr h="445704">
                <a:tc>
                  <a:txBody>
                    <a:bodyPr/>
                    <a:lstStyle/>
                    <a:p>
                      <a:pPr marL="8572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JUMLAH KOS </a:t>
                      </a:r>
                      <a:br>
                        <a:rPr lang="en-US" sz="1000" b="1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*KOS PER FP = RM1,200.00</a:t>
                      </a:r>
                    </a:p>
                    <a:p>
                      <a:pPr marL="8572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(COST BASED ON THE CURRENT INFLATION RATE</a:t>
                      </a:r>
                      <a:r>
                        <a:rPr lang="en-US" sz="700" b="1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RM</a:t>
                      </a:r>
                      <a:b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2,237,160.00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RM</a:t>
                      </a:r>
                      <a:b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2,434,560.00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RM</a:t>
                      </a:r>
                      <a:b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2,604,720.00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032066"/>
                  </a:ext>
                </a:extLst>
              </a:tr>
              <a:tr h="445704">
                <a:tc>
                  <a:txBody>
                    <a:bodyPr/>
                    <a:lstStyle/>
                    <a:p>
                      <a:pPr marL="8572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JUMLAH </a:t>
                      </a:r>
                      <a:r>
                        <a:rPr lang="en-US" sz="1200" b="1" i="1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MANDAYS</a:t>
                      </a:r>
                      <a:r>
                        <a:rPr lang="en-US" sz="1200" b="1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br>
                        <a:rPr lang="en-US" sz="1100" b="1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*MANDAYS PER FP = JUMLAH FP * 10 JAM / 8 JAM</a:t>
                      </a:r>
                      <a:endParaRPr lang="en-US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2330.38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2536.00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2713.25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11052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8559937-34FF-4D24-BE83-A4CDB71FB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947893"/>
              </p:ext>
            </p:extLst>
          </p:nvPr>
        </p:nvGraphicFramePr>
        <p:xfrm>
          <a:off x="168116" y="3691907"/>
          <a:ext cx="5831999" cy="2340000"/>
        </p:xfrm>
        <a:graphic>
          <a:graphicData uri="http://schemas.openxmlformats.org/drawingml/2006/table">
            <a:tbl>
              <a:tblPr/>
              <a:tblGrid>
                <a:gridCol w="2739836">
                  <a:extLst>
                    <a:ext uri="{9D8B030D-6E8A-4147-A177-3AD203B41FA5}">
                      <a16:colId xmlns:a16="http://schemas.microsoft.com/office/drawing/2014/main" val="594606038"/>
                    </a:ext>
                  </a:extLst>
                </a:gridCol>
                <a:gridCol w="1030721">
                  <a:extLst>
                    <a:ext uri="{9D8B030D-6E8A-4147-A177-3AD203B41FA5}">
                      <a16:colId xmlns:a16="http://schemas.microsoft.com/office/drawing/2014/main" val="414720802"/>
                    </a:ext>
                  </a:extLst>
                </a:gridCol>
                <a:gridCol w="1030721">
                  <a:extLst>
                    <a:ext uri="{9D8B030D-6E8A-4147-A177-3AD203B41FA5}">
                      <a16:colId xmlns:a16="http://schemas.microsoft.com/office/drawing/2014/main" val="2770902038"/>
                    </a:ext>
                  </a:extLst>
                </a:gridCol>
                <a:gridCol w="1030721">
                  <a:extLst>
                    <a:ext uri="{9D8B030D-6E8A-4147-A177-3AD203B41FA5}">
                      <a16:colId xmlns:a16="http://schemas.microsoft.com/office/drawing/2014/main" val="2213099487"/>
                    </a:ext>
                  </a:extLst>
                </a:gridCol>
              </a:tblGrid>
              <a:tr h="1650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s-MY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ms-MY" sz="11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&lt;NAMA MODUL&gt; ???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s-MY" sz="10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ANGGARAN SAIZ FP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98255"/>
                  </a:ext>
                </a:extLst>
              </a:tr>
              <a:tr h="165096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ms-MY" sz="11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994883"/>
                  </a:ext>
                </a:extLst>
              </a:tr>
              <a:tr h="223680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uFP for Data Function (A)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352.0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385.0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429.0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55996"/>
                  </a:ext>
                </a:extLst>
              </a:tr>
              <a:tr h="22368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ms-MY" sz="10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 uFP for Transaction Function (B)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1512.3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1643.8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1741.6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756181"/>
                  </a:ext>
                </a:extLst>
              </a:tr>
              <a:tr h="22368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ms-MY" sz="10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 uFP (C) =(A)+(B)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1864.3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2028.8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2170.6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356050"/>
                  </a:ext>
                </a:extLst>
              </a:tr>
              <a:tr h="22368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ms-MY" sz="10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VAF (D)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8975"/>
                  </a:ext>
                </a:extLst>
              </a:tr>
              <a:tr h="223680">
                <a:tc>
                  <a:txBody>
                    <a:bodyPr/>
                    <a:lstStyle/>
                    <a:p>
                      <a:pPr marL="85725" indent="0" algn="r" defTabSz="914400" rtl="0" eaLnBrk="1" fontAlgn="ctr" latinLnBrk="0" hangingPunct="1"/>
                      <a:r>
                        <a:rPr lang="ms-MY" sz="1000" b="1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 aFP  (C) x (D) </a:t>
                      </a:r>
                      <a:r>
                        <a:rPr lang="ms-MY" sz="1000" b="1" i="0" u="none" strike="noStrike" kern="1200" noProof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1864.3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2028.8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1" i="0" u="none" strike="noStrike" noProof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2170.6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087819"/>
                  </a:ext>
                </a:extLst>
              </a:tr>
              <a:tr h="445704">
                <a:tc>
                  <a:txBody>
                    <a:bodyPr/>
                    <a:lstStyle/>
                    <a:p>
                      <a:pPr marL="8572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JUMLAH KOS </a:t>
                      </a:r>
                      <a:br>
                        <a:rPr lang="en-US" sz="1000" b="1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*KOS PER FP = RM1,200.00</a:t>
                      </a:r>
                    </a:p>
                    <a:p>
                      <a:pPr marL="8572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(COST BASED ON THE CURRENT INFLATION RATE</a:t>
                      </a:r>
                      <a:r>
                        <a:rPr lang="en-US" sz="700" b="1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RM</a:t>
                      </a:r>
                      <a:b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2,237,160.00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RM</a:t>
                      </a:r>
                      <a:b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2,434,560.00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RM</a:t>
                      </a:r>
                      <a:b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2,604,720.00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032066"/>
                  </a:ext>
                </a:extLst>
              </a:tr>
              <a:tr h="445704">
                <a:tc>
                  <a:txBody>
                    <a:bodyPr/>
                    <a:lstStyle/>
                    <a:p>
                      <a:pPr marL="8572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JUMLAH </a:t>
                      </a:r>
                      <a:r>
                        <a:rPr lang="en-US" sz="1200" b="1" i="1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MANDAYS</a:t>
                      </a:r>
                      <a:r>
                        <a:rPr lang="en-US" sz="1200" b="1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br>
                        <a:rPr lang="en-US" sz="1100" b="1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*MANDAYS PER FP = JUMLAH FP * 10 JAM / 8 JAM</a:t>
                      </a:r>
                      <a:endParaRPr lang="en-US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2330.38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2536.00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2713.25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11052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0ADE0CA-CBAA-477F-BF53-2458CB297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100134"/>
              </p:ext>
            </p:extLst>
          </p:nvPr>
        </p:nvGraphicFramePr>
        <p:xfrm>
          <a:off x="6191885" y="886618"/>
          <a:ext cx="5831999" cy="2340000"/>
        </p:xfrm>
        <a:graphic>
          <a:graphicData uri="http://schemas.openxmlformats.org/drawingml/2006/table">
            <a:tbl>
              <a:tblPr/>
              <a:tblGrid>
                <a:gridCol w="2739836">
                  <a:extLst>
                    <a:ext uri="{9D8B030D-6E8A-4147-A177-3AD203B41FA5}">
                      <a16:colId xmlns:a16="http://schemas.microsoft.com/office/drawing/2014/main" val="594606038"/>
                    </a:ext>
                  </a:extLst>
                </a:gridCol>
                <a:gridCol w="1030721">
                  <a:extLst>
                    <a:ext uri="{9D8B030D-6E8A-4147-A177-3AD203B41FA5}">
                      <a16:colId xmlns:a16="http://schemas.microsoft.com/office/drawing/2014/main" val="414720802"/>
                    </a:ext>
                  </a:extLst>
                </a:gridCol>
                <a:gridCol w="1030721">
                  <a:extLst>
                    <a:ext uri="{9D8B030D-6E8A-4147-A177-3AD203B41FA5}">
                      <a16:colId xmlns:a16="http://schemas.microsoft.com/office/drawing/2014/main" val="2770902038"/>
                    </a:ext>
                  </a:extLst>
                </a:gridCol>
                <a:gridCol w="1030721">
                  <a:extLst>
                    <a:ext uri="{9D8B030D-6E8A-4147-A177-3AD203B41FA5}">
                      <a16:colId xmlns:a16="http://schemas.microsoft.com/office/drawing/2014/main" val="2213099487"/>
                    </a:ext>
                  </a:extLst>
                </a:gridCol>
              </a:tblGrid>
              <a:tr h="1650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s-MY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ms-MY" sz="11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&lt;NAMA MODUL&gt; ???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s-MY" sz="10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ANGGARAN SAIZ FP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98255"/>
                  </a:ext>
                </a:extLst>
              </a:tr>
              <a:tr h="165096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ms-MY" sz="11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994883"/>
                  </a:ext>
                </a:extLst>
              </a:tr>
              <a:tr h="223680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uFP for Data Function (A)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352.0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385.0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429.0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55996"/>
                  </a:ext>
                </a:extLst>
              </a:tr>
              <a:tr h="22368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ms-MY" sz="10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 uFP for Transaction Function (B)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1512.3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1643.8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1741.6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756181"/>
                  </a:ext>
                </a:extLst>
              </a:tr>
              <a:tr h="22368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ms-MY" sz="10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 uFP (C) =(A)+(B)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1864.3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2028.8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2170.6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356050"/>
                  </a:ext>
                </a:extLst>
              </a:tr>
              <a:tr h="22368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ms-MY" sz="10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VAF (D)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8975"/>
                  </a:ext>
                </a:extLst>
              </a:tr>
              <a:tr h="223680">
                <a:tc>
                  <a:txBody>
                    <a:bodyPr/>
                    <a:lstStyle/>
                    <a:p>
                      <a:pPr marL="85725" indent="0" algn="r" defTabSz="914400" rtl="0" eaLnBrk="1" fontAlgn="ctr" latinLnBrk="0" hangingPunct="1"/>
                      <a:r>
                        <a:rPr lang="ms-MY" sz="1000" b="1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 aFP  (C) x (D) </a:t>
                      </a:r>
                      <a:r>
                        <a:rPr lang="ms-MY" sz="1000" b="1" i="0" u="none" strike="noStrike" kern="1200" noProof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1864.3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2028.8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1" i="0" u="none" strike="noStrike" noProof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2170.6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087819"/>
                  </a:ext>
                </a:extLst>
              </a:tr>
              <a:tr h="445704">
                <a:tc>
                  <a:txBody>
                    <a:bodyPr/>
                    <a:lstStyle/>
                    <a:p>
                      <a:pPr marL="8572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JUMLAH KOS </a:t>
                      </a:r>
                      <a:br>
                        <a:rPr lang="en-US" sz="1000" b="1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*KOS PER FP = RM1,200.00</a:t>
                      </a:r>
                    </a:p>
                    <a:p>
                      <a:pPr marL="8572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(COST BASED ON THE CURRENT INFLATION RATE</a:t>
                      </a:r>
                      <a:r>
                        <a:rPr lang="en-US" sz="700" b="1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RM</a:t>
                      </a:r>
                      <a:b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2,237,160.00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RM</a:t>
                      </a:r>
                      <a:b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2,434,560.00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RM</a:t>
                      </a:r>
                      <a:b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2,604,720.00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032066"/>
                  </a:ext>
                </a:extLst>
              </a:tr>
              <a:tr h="445704">
                <a:tc>
                  <a:txBody>
                    <a:bodyPr/>
                    <a:lstStyle/>
                    <a:p>
                      <a:pPr marL="8572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JUMLAH </a:t>
                      </a:r>
                      <a:r>
                        <a:rPr lang="en-US" sz="1200" b="1" i="1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MANDAYS</a:t>
                      </a:r>
                      <a:r>
                        <a:rPr lang="en-US" sz="1200" b="1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br>
                        <a:rPr lang="en-US" sz="1100" b="1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*MANDAYS PER FP = JUMLAH FP * 10 JAM / 8 JAM</a:t>
                      </a:r>
                      <a:endParaRPr lang="en-US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2330.38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2536.00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2713.25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110525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BBF5E2F-245C-4553-BFED-451F05423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589800"/>
              </p:ext>
            </p:extLst>
          </p:nvPr>
        </p:nvGraphicFramePr>
        <p:xfrm>
          <a:off x="6191884" y="3691907"/>
          <a:ext cx="5831999" cy="2340000"/>
        </p:xfrm>
        <a:graphic>
          <a:graphicData uri="http://schemas.openxmlformats.org/drawingml/2006/table">
            <a:tbl>
              <a:tblPr/>
              <a:tblGrid>
                <a:gridCol w="2739836">
                  <a:extLst>
                    <a:ext uri="{9D8B030D-6E8A-4147-A177-3AD203B41FA5}">
                      <a16:colId xmlns:a16="http://schemas.microsoft.com/office/drawing/2014/main" val="594606038"/>
                    </a:ext>
                  </a:extLst>
                </a:gridCol>
                <a:gridCol w="1030721">
                  <a:extLst>
                    <a:ext uri="{9D8B030D-6E8A-4147-A177-3AD203B41FA5}">
                      <a16:colId xmlns:a16="http://schemas.microsoft.com/office/drawing/2014/main" val="414720802"/>
                    </a:ext>
                  </a:extLst>
                </a:gridCol>
                <a:gridCol w="1030721">
                  <a:extLst>
                    <a:ext uri="{9D8B030D-6E8A-4147-A177-3AD203B41FA5}">
                      <a16:colId xmlns:a16="http://schemas.microsoft.com/office/drawing/2014/main" val="2770902038"/>
                    </a:ext>
                  </a:extLst>
                </a:gridCol>
                <a:gridCol w="1030721">
                  <a:extLst>
                    <a:ext uri="{9D8B030D-6E8A-4147-A177-3AD203B41FA5}">
                      <a16:colId xmlns:a16="http://schemas.microsoft.com/office/drawing/2014/main" val="2213099487"/>
                    </a:ext>
                  </a:extLst>
                </a:gridCol>
              </a:tblGrid>
              <a:tr h="1650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s-MY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ms-MY" sz="11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&lt;NAMA MODUL&gt; ???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s-MY" sz="10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ANGGARAN SAIZ FP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98255"/>
                  </a:ext>
                </a:extLst>
              </a:tr>
              <a:tr h="165096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ms-MY" sz="11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994883"/>
                  </a:ext>
                </a:extLst>
              </a:tr>
              <a:tr h="223680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uFP for Data Function (A)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352.0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385.0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429.0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55996"/>
                  </a:ext>
                </a:extLst>
              </a:tr>
              <a:tr h="22368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ms-MY" sz="10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 uFP for Transaction Function (B)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1512.3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1643.8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1741.6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756181"/>
                  </a:ext>
                </a:extLst>
              </a:tr>
              <a:tr h="22368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ms-MY" sz="10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 uFP (C) =(A)+(B)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1864.3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2028.8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2170.6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356050"/>
                  </a:ext>
                </a:extLst>
              </a:tr>
              <a:tr h="22368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ms-MY" sz="10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VAF (D)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8975"/>
                  </a:ext>
                </a:extLst>
              </a:tr>
              <a:tr h="223680">
                <a:tc>
                  <a:txBody>
                    <a:bodyPr/>
                    <a:lstStyle/>
                    <a:p>
                      <a:pPr marL="85725" indent="0" algn="r" defTabSz="914400" rtl="0" eaLnBrk="1" fontAlgn="ctr" latinLnBrk="0" hangingPunct="1"/>
                      <a:r>
                        <a:rPr lang="ms-MY" sz="1000" b="1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 aFP  (C) x (D) </a:t>
                      </a:r>
                      <a:r>
                        <a:rPr lang="ms-MY" sz="1000" b="1" i="0" u="none" strike="noStrike" kern="1200" noProof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1864.3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2028.8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000" b="1" i="0" u="none" strike="noStrike" noProof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2170.6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087819"/>
                  </a:ext>
                </a:extLst>
              </a:tr>
              <a:tr h="445704">
                <a:tc>
                  <a:txBody>
                    <a:bodyPr/>
                    <a:lstStyle/>
                    <a:p>
                      <a:pPr marL="8572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JUMLAH KOS </a:t>
                      </a:r>
                      <a:br>
                        <a:rPr lang="en-US" sz="1000" b="1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*KOS PER FP = RM1,200.00</a:t>
                      </a:r>
                    </a:p>
                    <a:p>
                      <a:pPr marL="8572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(COST BASED ON THE CURRENT INFLATION RATE</a:t>
                      </a:r>
                      <a:r>
                        <a:rPr lang="en-US" sz="700" b="1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RM</a:t>
                      </a:r>
                      <a:b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2,237,160.00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RM</a:t>
                      </a:r>
                      <a:b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2,434,560.00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RM</a:t>
                      </a:r>
                      <a:b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2,604,720.00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032066"/>
                  </a:ext>
                </a:extLst>
              </a:tr>
              <a:tr h="445704">
                <a:tc>
                  <a:txBody>
                    <a:bodyPr/>
                    <a:lstStyle/>
                    <a:p>
                      <a:pPr marL="8572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JUMLAH </a:t>
                      </a:r>
                      <a:r>
                        <a:rPr lang="en-US" sz="1200" b="1" i="1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MANDAYS</a:t>
                      </a:r>
                      <a:r>
                        <a:rPr lang="en-US" sz="1200" b="1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br>
                        <a:rPr lang="en-US" sz="1100" b="1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*MANDAYS PER FP = JUMLAH FP * 10 JAM / 8 JAM</a:t>
                      </a:r>
                      <a:endParaRPr lang="en-US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2330.38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2536.00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2713.25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110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824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9524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7800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12. PERINCIAN KOS: (C) PERISIAN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32</a:t>
            </a:fld>
            <a:endParaRPr lang="ms-MY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4656" y="4751294"/>
            <a:ext cx="5333670" cy="148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None/>
            </a:pPr>
            <a:r>
              <a:rPr lang="en-US" altLang="ms-MY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ms-MY" sz="11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Termasuk perisian keselamatan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ms-MY" sz="11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Nyatakan </a:t>
            </a:r>
            <a:r>
              <a:rPr lang="en-US" altLang="ms-MY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US" altLang="ms-MY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lesen</a:t>
            </a:r>
            <a:r>
              <a:rPr lang="en-US" altLang="ms-MY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(perpetual / annual subscription / recurring xx %)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ms-MY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Nyatakan</a:t>
            </a:r>
            <a:r>
              <a:rPr lang="en-US" altLang="ms-MY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tempoh</a:t>
            </a:r>
            <a:r>
              <a:rPr lang="en-US" altLang="ms-MY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altLang="ms-MY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altLang="ms-MY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pembaharuan</a:t>
            </a:r>
            <a:r>
              <a:rPr lang="en-US" altLang="ms-MY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lesen</a:t>
            </a:r>
            <a:endParaRPr lang="en-US" altLang="ms-MY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ms-MY" sz="11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Jika perisian COTS, nyatakan % pengubahsuaian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ms-MY" sz="11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Bilangan perisian hendaklah sama dengan bilangan pada Technology View</a:t>
            </a:r>
          </a:p>
          <a:p>
            <a:pPr marL="342900" indent="-342900">
              <a:buFont typeface="+mj-lt"/>
              <a:buAutoNum type="arabicPeriod"/>
            </a:pPr>
            <a:endParaRPr lang="en-US" altLang="ms-MY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3DD3371-E1C2-4B0A-A83E-9BDC3F823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829235"/>
              </p:ext>
            </p:extLst>
          </p:nvPr>
        </p:nvGraphicFramePr>
        <p:xfrm>
          <a:off x="0" y="499079"/>
          <a:ext cx="12192001" cy="419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856">
                  <a:extLst>
                    <a:ext uri="{9D8B030D-6E8A-4147-A177-3AD203B41FA5}">
                      <a16:colId xmlns:a16="http://schemas.microsoft.com/office/drawing/2014/main" val="2081028044"/>
                    </a:ext>
                  </a:extLst>
                </a:gridCol>
                <a:gridCol w="5009187">
                  <a:extLst>
                    <a:ext uri="{9D8B030D-6E8A-4147-A177-3AD203B41FA5}">
                      <a16:colId xmlns:a16="http://schemas.microsoft.com/office/drawing/2014/main" val="3527918145"/>
                    </a:ext>
                  </a:extLst>
                </a:gridCol>
                <a:gridCol w="1391802">
                  <a:extLst>
                    <a:ext uri="{9D8B030D-6E8A-4147-A177-3AD203B41FA5}">
                      <a16:colId xmlns:a16="http://schemas.microsoft.com/office/drawing/2014/main" val="3001759000"/>
                    </a:ext>
                  </a:extLst>
                </a:gridCol>
                <a:gridCol w="1391802">
                  <a:extLst>
                    <a:ext uri="{9D8B030D-6E8A-4147-A177-3AD203B41FA5}">
                      <a16:colId xmlns:a16="http://schemas.microsoft.com/office/drawing/2014/main" val="3972480420"/>
                    </a:ext>
                  </a:extLst>
                </a:gridCol>
                <a:gridCol w="1497283">
                  <a:extLst>
                    <a:ext uri="{9D8B030D-6E8A-4147-A177-3AD203B41FA5}">
                      <a16:colId xmlns:a16="http://schemas.microsoft.com/office/drawing/2014/main" val="458927762"/>
                    </a:ext>
                  </a:extLst>
                </a:gridCol>
                <a:gridCol w="2373071">
                  <a:extLst>
                    <a:ext uri="{9D8B030D-6E8A-4147-A177-3AD203B41FA5}">
                      <a16:colId xmlns:a16="http://schemas.microsoft.com/office/drawing/2014/main" val="24867577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98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(C)</a:t>
                      </a:r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MY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PERISIAN (TERMASUK PERISIAN KESELAMATAN)</a:t>
                      </a:r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064056"/>
                  </a:ext>
                </a:extLst>
              </a:tr>
              <a:tr h="452786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Item</a:t>
                      </a:r>
                    </a:p>
                    <a:p>
                      <a:pPr marL="177800" indent="-85725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Jenis Lesen	: </a:t>
                      </a:r>
                      <a:r>
                        <a:rPr lang="en-US" altLang="ms-MY" sz="1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Perpetual / Annual Subscription / Recurring Xx %</a:t>
                      </a:r>
                    </a:p>
                    <a:p>
                      <a:pPr marL="177800" marR="0" lvl="0" indent="-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Tempoh 	: </a:t>
                      </a:r>
                      <a:r>
                        <a:rPr lang="en-US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tahun (bg </a:t>
                      </a:r>
                      <a:r>
                        <a:rPr lang="en-US" altLang="ms-MY" sz="1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Subscription / Recurring Xx %)</a:t>
                      </a:r>
                    </a:p>
                    <a:p>
                      <a:pPr marL="177800" marR="0" lvl="0" indent="-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ms-MY" sz="1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Specs etc</a:t>
                      </a:r>
                    </a:p>
                    <a:p>
                      <a:pPr marL="9207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 unit</a:t>
                      </a:r>
                      <a:endParaRPr kumimoji="0" lang="ms-MY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s-MY" sz="1000" u="sng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Lokasi Penempatan</a:t>
                      </a:r>
                      <a:r>
                        <a:rPr lang="ms-MY" sz="10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84138" indent="-84138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ms-MY" sz="1000" kern="1200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XXXX (XX unit) dan XXX (XX unit)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000" u="sng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Kegunaan:</a:t>
                      </a:r>
                      <a:r>
                        <a:rPr lang="ms-MY" sz="1000" u="none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84138" indent="-84138" algn="just" fontAlgn="ctr">
                        <a:buFont typeface="Wingdings" panose="05000000000000000000" pitchFamily="2" charset="2"/>
                        <a:buChar char="§"/>
                      </a:pPr>
                      <a:r>
                        <a:rPr lang="ms-MY" sz="1000" kern="1200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XXXXXXX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689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ms-MY" sz="10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Perisian DFG</a:t>
                      </a:r>
                    </a:p>
                    <a:p>
                      <a:pPr marL="177800" indent="-85725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Jenis Lesen	: </a:t>
                      </a:r>
                      <a:r>
                        <a:rPr lang="en-US" altLang="ms-MY" sz="1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Perpetual / Annual Subscription / Recurring Xx %</a:t>
                      </a:r>
                    </a:p>
                    <a:p>
                      <a:pPr marL="177800" marR="0" lvl="0" indent="-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Tempoh 	: </a:t>
                      </a:r>
                      <a:r>
                        <a:rPr lang="en-US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tahun (bg </a:t>
                      </a:r>
                      <a:r>
                        <a:rPr lang="en-US" altLang="ms-MY" sz="1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Subscription / Recurring Xx %)</a:t>
                      </a:r>
                    </a:p>
                    <a:p>
                      <a:pPr marL="177800" marR="0" lvl="0" indent="-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ms-MY" sz="1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Specs etc</a:t>
                      </a:r>
                    </a:p>
                    <a:p>
                      <a:pPr marL="177800" indent="-85725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 unit</a:t>
                      </a:r>
                      <a:endParaRPr kumimoji="0" lang="ms-MY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918622"/>
                  </a:ext>
                </a:extLst>
              </a:tr>
              <a:tr h="271176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Perisian COTS</a:t>
                      </a:r>
                    </a:p>
                    <a:p>
                      <a:pPr marL="177800" indent="-85725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Jenis Lesen	: </a:t>
                      </a:r>
                      <a:r>
                        <a:rPr lang="en-US" altLang="ms-MY" sz="1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Perpetual / Annual Subscription / Recurring Xx %</a:t>
                      </a:r>
                    </a:p>
                    <a:p>
                      <a:pPr marL="177800" marR="0" lvl="0" indent="-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Tempoh 	: </a:t>
                      </a:r>
                      <a:r>
                        <a:rPr lang="en-US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tahun (bg </a:t>
                      </a:r>
                      <a:r>
                        <a:rPr lang="en-US" altLang="ms-MY" sz="1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Subscription / Recurring Xx %)</a:t>
                      </a:r>
                    </a:p>
                    <a:p>
                      <a:pPr marL="177800" marR="0" lvl="0" indent="-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Customization</a:t>
                      </a:r>
                      <a:r>
                        <a:rPr lang="en-US" altLang="ms-MY" sz="1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Xx %</a:t>
                      </a:r>
                    </a:p>
                    <a:p>
                      <a:pPr marL="177800" marR="0" lvl="0" indent="-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 unit</a:t>
                      </a:r>
                      <a:endParaRPr kumimoji="0" lang="ms-MY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613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Item</a:t>
                      </a:r>
                    </a:p>
                    <a:p>
                      <a:pPr marL="177800" indent="-85725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spesifikasi utama</a:t>
                      </a:r>
                      <a:endParaRPr lang="ms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 unit</a:t>
                      </a:r>
                      <a:endParaRPr kumimoji="0" lang="ms-MY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068289"/>
                  </a:ext>
                </a:extLst>
              </a:tr>
              <a:tr h="360000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(C)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760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1462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8640" y="4038909"/>
            <a:ext cx="299466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177800" indent="-177800" algn="just">
              <a:buFont typeface="Arial" pitchFamily="34" charset="0"/>
              <a:buNone/>
            </a:pPr>
            <a:r>
              <a:rPr lang="en-US" altLang="ms-MY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ms-MY" sz="9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Nyatakan</a:t>
            </a:r>
            <a:r>
              <a:rPr lang="en-US" altLang="ms-MY" sz="9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jika ada kos </a:t>
            </a:r>
            <a:r>
              <a:rPr lang="en-US" altLang="ms-MY" sz="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pemasangan</a:t>
            </a:r>
            <a:r>
              <a:rPr lang="en-US" altLang="ms-MY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ms-MY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</a:t>
            </a:r>
            <a:r>
              <a:rPr lang="en-US" altLang="ms-MY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berulang</a:t>
            </a:r>
            <a:endParaRPr lang="en-US" altLang="ms-MY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23494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4625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12. PERINCIAN KOS: (D) RANGKAIAN </a:t>
            </a:r>
            <a:r>
              <a:rPr lang="en-MY" sz="2400" b="1">
                <a:latin typeface="Arial" panose="020B0604020202020204" pitchFamily="34" charset="0"/>
                <a:cs typeface="Arial" panose="020B0604020202020204" pitchFamily="34" charset="0"/>
              </a:rPr>
              <a:t>&amp; PERALATAN RANGKAIAN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33</a:t>
            </a:fld>
            <a:endParaRPr lang="ms-MY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BE29775-E42B-42C0-9803-0B7857020F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212433"/>
              </p:ext>
            </p:extLst>
          </p:nvPr>
        </p:nvGraphicFramePr>
        <p:xfrm>
          <a:off x="0" y="498444"/>
          <a:ext cx="12192001" cy="3356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464">
                  <a:extLst>
                    <a:ext uri="{9D8B030D-6E8A-4147-A177-3AD203B41FA5}">
                      <a16:colId xmlns:a16="http://schemas.microsoft.com/office/drawing/2014/main" val="2081028044"/>
                    </a:ext>
                  </a:extLst>
                </a:gridCol>
                <a:gridCol w="5166494">
                  <a:extLst>
                    <a:ext uri="{9D8B030D-6E8A-4147-A177-3AD203B41FA5}">
                      <a16:colId xmlns:a16="http://schemas.microsoft.com/office/drawing/2014/main" val="3527918145"/>
                    </a:ext>
                  </a:extLst>
                </a:gridCol>
                <a:gridCol w="1052636">
                  <a:extLst>
                    <a:ext uri="{9D8B030D-6E8A-4147-A177-3AD203B41FA5}">
                      <a16:colId xmlns:a16="http://schemas.microsoft.com/office/drawing/2014/main" val="816569459"/>
                    </a:ext>
                  </a:extLst>
                </a:gridCol>
                <a:gridCol w="1435509">
                  <a:extLst>
                    <a:ext uri="{9D8B030D-6E8A-4147-A177-3AD203B41FA5}">
                      <a16:colId xmlns:a16="http://schemas.microsoft.com/office/drawing/2014/main" val="3972480420"/>
                    </a:ext>
                  </a:extLst>
                </a:gridCol>
                <a:gridCol w="1544304">
                  <a:extLst>
                    <a:ext uri="{9D8B030D-6E8A-4147-A177-3AD203B41FA5}">
                      <a16:colId xmlns:a16="http://schemas.microsoft.com/office/drawing/2014/main" val="458927762"/>
                    </a:ext>
                  </a:extLst>
                </a:gridCol>
                <a:gridCol w="2447594">
                  <a:extLst>
                    <a:ext uri="{9D8B030D-6E8A-4147-A177-3AD203B41FA5}">
                      <a16:colId xmlns:a16="http://schemas.microsoft.com/office/drawing/2014/main" val="24867577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98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MY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RANGKAIAN &amp; PERALATAN RANGKAIAN</a:t>
                      </a:r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064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Item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9207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</a:t>
                      </a:r>
                      <a:r>
                        <a:rPr lang="ms-MY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spesifikasi utama</a:t>
                      </a:r>
                    </a:p>
                    <a:p>
                      <a:pPr marL="9207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justifikasi &amp; lokasi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689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Item</a:t>
                      </a:r>
                    </a:p>
                    <a:p>
                      <a:pPr marL="9207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spesifikasi utama</a:t>
                      </a:r>
                      <a:endParaRPr lang="ms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918622"/>
                  </a:ext>
                </a:extLst>
              </a:tr>
              <a:tr h="271176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Item</a:t>
                      </a:r>
                    </a:p>
                    <a:p>
                      <a:pPr marL="9207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spesifikasi utama</a:t>
                      </a:r>
                      <a:endParaRPr lang="ms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fontAlgn="ctr">
                        <a:spcAft>
                          <a:spcPts val="0"/>
                        </a:spcAft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613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Item</a:t>
                      </a:r>
                    </a:p>
                    <a:p>
                      <a:pPr marL="9207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spesifikasi utama</a:t>
                      </a:r>
                      <a:endParaRPr lang="ms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068289"/>
                  </a:ext>
                </a:extLst>
              </a:tr>
              <a:tr h="360000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(D)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760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291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381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4625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12. PERINCIAN KOS: </a:t>
            </a:r>
            <a:r>
              <a:rPr lang="en-MY" sz="2400" b="1">
                <a:latin typeface="Arial" panose="020B0604020202020204" pitchFamily="34" charset="0"/>
                <a:cs typeface="Arial" panose="020B0604020202020204" pitchFamily="34" charset="0"/>
              </a:rPr>
              <a:t>(E) </a:t>
            </a:r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PERKHIDMATAN ICT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410772"/>
              </p:ext>
            </p:extLst>
          </p:nvPr>
        </p:nvGraphicFramePr>
        <p:xfrm>
          <a:off x="0" y="531586"/>
          <a:ext cx="12179299" cy="2406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703">
                  <a:extLst>
                    <a:ext uri="{9D8B030D-6E8A-4147-A177-3AD203B41FA5}">
                      <a16:colId xmlns:a16="http://schemas.microsoft.com/office/drawing/2014/main" val="1266394749"/>
                    </a:ext>
                  </a:extLst>
                </a:gridCol>
                <a:gridCol w="1230340">
                  <a:extLst>
                    <a:ext uri="{9D8B030D-6E8A-4147-A177-3AD203B41FA5}">
                      <a16:colId xmlns:a16="http://schemas.microsoft.com/office/drawing/2014/main" val="1530402458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416923932"/>
                    </a:ext>
                  </a:extLst>
                </a:gridCol>
                <a:gridCol w="1412240">
                  <a:extLst>
                    <a:ext uri="{9D8B030D-6E8A-4147-A177-3AD203B41FA5}">
                      <a16:colId xmlns:a16="http://schemas.microsoft.com/office/drawing/2014/main" val="4065669050"/>
                    </a:ext>
                  </a:extLst>
                </a:gridCol>
                <a:gridCol w="2578099">
                  <a:extLst>
                    <a:ext uri="{9D8B030D-6E8A-4147-A177-3AD203B41FA5}">
                      <a16:colId xmlns:a16="http://schemas.microsoft.com/office/drawing/2014/main" val="1038493060"/>
                    </a:ext>
                  </a:extLst>
                </a:gridCol>
              </a:tblGrid>
              <a:tr h="276930">
                <a:tc>
                  <a:txBody>
                    <a:bodyPr/>
                    <a:lstStyle/>
                    <a:p>
                      <a:pPr marL="88900" indent="-88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KUANTITI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 HARI</a:t>
                      </a:r>
                      <a:endParaRPr lang="ms-MY" sz="10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i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MAN-DAY</a:t>
                      </a:r>
                      <a:endParaRPr lang="ms-MY" sz="1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(BIL.</a:t>
                      </a:r>
                      <a:r>
                        <a:rPr lang="ms-MY" sz="700" b="1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ORANG * </a:t>
                      </a:r>
                      <a:r>
                        <a:rPr lang="ms-MY" sz="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 HARI)</a:t>
                      </a:r>
                      <a:endParaRPr lang="ms-MY" sz="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</a:t>
                      </a:r>
                      <a:r>
                        <a:rPr lang="ms-MY" sz="1000" i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MAN-DAY</a:t>
                      </a:r>
                      <a:endParaRPr lang="ms-MY" sz="1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CATATAN</a:t>
                      </a:r>
                      <a:endParaRPr lang="ms-MY" sz="1000" dirty="0">
                        <a:solidFill>
                          <a:schemeClr val="tx1"/>
                        </a:solidFill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417">
                <a:tc>
                  <a:txBody>
                    <a:bodyPr/>
                    <a:lstStyle/>
                    <a:p>
                      <a:pPr algn="l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(E)</a:t>
                      </a:r>
                      <a:endParaRPr lang="ms-MY" sz="1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ts val="15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PERKHIDMATAN  </a:t>
                      </a:r>
                      <a:r>
                        <a:rPr lang="en-MY" sz="10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(format 1)</a:t>
                      </a:r>
                      <a:endParaRPr lang="ms-MY" sz="1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236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Conversion</a:t>
                      </a:r>
                      <a:r>
                        <a:rPr lang="en-US" sz="1000" b="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r>
                        <a:rPr lang="ms-MY" sz="10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orang</a:t>
                      </a: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60 hari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</a:t>
                      </a: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ms-MY" sz="1000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Perincian kerja/ aktiviti utama terlibat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247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00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Pemasangan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Konfigurasi</a:t>
                      </a: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orang</a:t>
                      </a:r>
                      <a:endParaRPr kumimoji="0" lang="ms-MY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XX hari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247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ms-MY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ms-MY" sz="1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Migrasi</a:t>
                      </a:r>
                      <a:r>
                        <a:rPr lang="ms-MY" sz="1000" b="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s-MY" sz="10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orang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XX hari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153790"/>
                  </a:ext>
                </a:extLst>
              </a:tr>
              <a:tr h="322247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ms-MY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ms-MY" sz="1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Resident </a:t>
                      </a:r>
                      <a:r>
                        <a:rPr lang="ms-MY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Engineer</a:t>
                      </a: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orang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XX hari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0117674"/>
                  </a:ext>
                </a:extLst>
              </a:tr>
              <a:tr h="322247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MY" sz="1000" b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b="1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64663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34</a:t>
            </a:fld>
            <a:endParaRPr lang="ms-MY"/>
          </a:p>
        </p:txBody>
      </p:sp>
      <p:sp>
        <p:nvSpPr>
          <p:cNvPr id="7" name="TextBox 6"/>
          <p:cNvSpPr txBox="1"/>
          <p:nvPr/>
        </p:nvSpPr>
        <p:spPr>
          <a:xfrm>
            <a:off x="9748344" y="1366983"/>
            <a:ext cx="2354317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ms-MY" sz="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</a:t>
            </a:r>
            <a:r>
              <a:rPr lang="ms-MY" sz="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4138" indent="-84138">
              <a:buAutoNum type="arabicPeriod"/>
            </a:pPr>
            <a:r>
              <a:rPr lang="ms-MY" sz="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Peruntukan Belanja Pembangunan bagi perkhidmatan sokongan hanya bagi tempoh 3 bulan. Kementerian/agensi hendaklah menggunakan peruntukan Belanja Mengurus bagi perkhidmatan sokongan.</a:t>
            </a:r>
          </a:p>
          <a:p>
            <a:pPr marL="84138" indent="-84138">
              <a:buAutoNum type="arabicPeriod"/>
            </a:pPr>
            <a:r>
              <a:rPr lang="ms-MY" sz="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Sekiranya perkhidmatan berdasarkan gaji/upah pekerja, perlu menggunakan format ini.</a:t>
            </a:r>
          </a:p>
          <a:p>
            <a:pPr marL="84138" indent="-84138">
              <a:buAutoNum type="arabicPeriod"/>
            </a:pPr>
            <a:r>
              <a:rPr lang="ms-MY" sz="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Bilangan hari bekerja = 22 hari sebulan</a:t>
            </a:r>
          </a:p>
          <a:p>
            <a:pPr marL="84138" indent="-84138">
              <a:buAutoNum type="arabicPeriod"/>
            </a:pPr>
            <a:r>
              <a:rPr lang="ms-MY" sz="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Aktiviti bagi setiap perkhidmatan dikemaskini pada ruangan catatan</a:t>
            </a:r>
            <a:endParaRPr lang="ms-MY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D9B7286-C0DF-4A8C-B055-32E31A03E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771106"/>
              </p:ext>
            </p:extLst>
          </p:nvPr>
        </p:nvGraphicFramePr>
        <p:xfrm>
          <a:off x="1" y="3180395"/>
          <a:ext cx="12192000" cy="3103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620">
                  <a:extLst>
                    <a:ext uri="{9D8B030D-6E8A-4147-A177-3AD203B41FA5}">
                      <a16:colId xmlns:a16="http://schemas.microsoft.com/office/drawing/2014/main" val="1266394749"/>
                    </a:ext>
                  </a:extLst>
                </a:gridCol>
                <a:gridCol w="1231623">
                  <a:extLst>
                    <a:ext uri="{9D8B030D-6E8A-4147-A177-3AD203B41FA5}">
                      <a16:colId xmlns:a16="http://schemas.microsoft.com/office/drawing/2014/main" val="1530402458"/>
                    </a:ext>
                  </a:extLst>
                </a:gridCol>
                <a:gridCol w="1383201">
                  <a:extLst>
                    <a:ext uri="{9D8B030D-6E8A-4147-A177-3AD203B41FA5}">
                      <a16:colId xmlns:a16="http://schemas.microsoft.com/office/drawing/2014/main" val="416923932"/>
                    </a:ext>
                  </a:extLst>
                </a:gridCol>
                <a:gridCol w="1413713">
                  <a:extLst>
                    <a:ext uri="{9D8B030D-6E8A-4147-A177-3AD203B41FA5}">
                      <a16:colId xmlns:a16="http://schemas.microsoft.com/office/drawing/2014/main" val="4065669050"/>
                    </a:ext>
                  </a:extLst>
                </a:gridCol>
                <a:gridCol w="2580788">
                  <a:extLst>
                    <a:ext uri="{9D8B030D-6E8A-4147-A177-3AD203B41FA5}">
                      <a16:colId xmlns:a16="http://schemas.microsoft.com/office/drawing/2014/main" val="10384930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88900" indent="-88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667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0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KUANTITI</a:t>
                      </a:r>
                      <a:endParaRPr lang="ms-MY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marL="2667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(RM)</a:t>
                      </a:r>
                      <a:endParaRPr lang="ms-MY" sz="1000"/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CATATAN</a:t>
                      </a:r>
                      <a:endParaRPr lang="ms-MY" sz="1000" dirty="0">
                        <a:solidFill>
                          <a:schemeClr val="tx1"/>
                        </a:solidFill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(E)</a:t>
                      </a:r>
                      <a:endParaRPr lang="ms-MY" sz="1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ts val="15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PERKHIDMATAN  </a:t>
                      </a:r>
                      <a:r>
                        <a:rPr lang="en-MY" sz="10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MY" sz="1000" b="1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format 2)</a:t>
                      </a:r>
                      <a:endParaRPr lang="ms-MY" sz="1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92075" indent="-92075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s-MY" sz="1000" b="1" u="sng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Security Posture Assessment (SPA)</a:t>
                      </a:r>
                    </a:p>
                    <a:p>
                      <a:pPr marL="9207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aktiviti/ skop utama</a:t>
                      </a:r>
                    </a:p>
                    <a:p>
                      <a:pPr marL="92075" marR="0" lvl="0" indent="0" algn="l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ms-MY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aktiviti/ skop utama</a:t>
                      </a:r>
                      <a:endParaRPr lang="ms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r>
                        <a:rPr lang="ms-MY" sz="1000" b="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lot</a:t>
                      </a: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ms-MY" sz="1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justifikasi </a:t>
                      </a:r>
                      <a:r>
                        <a:rPr lang="ms-MY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&amp; lokasi/ </a:t>
                      </a:r>
                      <a:r>
                        <a:rPr lang="ms-MY" sz="1000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Perincian kerja/ aktiviti utama terlibat </a:t>
                      </a:r>
                    </a:p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00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92075" indent="-92075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s-MY" sz="1000" b="1" u="sng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Change Management</a:t>
                      </a:r>
                    </a:p>
                    <a:p>
                      <a:pPr marL="9207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Program</a:t>
                      </a:r>
                    </a:p>
                    <a:p>
                      <a:pPr marL="9207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Latihan</a:t>
                      </a:r>
                    </a:p>
                    <a:p>
                      <a:pPr marL="92075" marR="0" lvl="0" indent="0" algn="l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ms-MY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aktiviti/ skop utama</a:t>
                      </a:r>
                      <a:endParaRPr lang="ms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r>
                        <a:rPr lang="ms-MY" sz="1000" b="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lot</a:t>
                      </a: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ms-MY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ms-MY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unit</a:t>
                      </a:r>
                      <a:endParaRPr kumimoji="0" lang="ms-MY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153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ms-MY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xx</a:t>
                      </a: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ms-MY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01176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MY" sz="1000" b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b="1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64663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CA8C9C2-C99B-44BE-A7F1-2853DDD72BF6}"/>
              </a:ext>
            </a:extLst>
          </p:cNvPr>
          <p:cNvSpPr txBox="1"/>
          <p:nvPr/>
        </p:nvSpPr>
        <p:spPr>
          <a:xfrm>
            <a:off x="9748344" y="4561586"/>
            <a:ext cx="2354318" cy="107721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ms-MY"/>
            </a:defPPr>
            <a:lvl1pPr>
              <a:defRPr sz="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ms-MY" dirty="0"/>
              <a:t>Nota: </a:t>
            </a:r>
          </a:p>
          <a:p>
            <a:pPr marL="228600" indent="-228600">
              <a:buFont typeface="+mj-lt"/>
              <a:buAutoNum type="arabicPeriod"/>
            </a:pPr>
            <a:r>
              <a:rPr lang="ms-MY" b="0" dirty="0"/>
              <a:t>Sekiranya perkhidmatan berdasarkan kepada kerja dan aktiviti, perlu menggunakan format ini</a:t>
            </a:r>
          </a:p>
          <a:p>
            <a:pPr marL="228600" indent="-228600">
              <a:buFont typeface="+mj-lt"/>
              <a:buAutoNum type="arabicPeriod"/>
            </a:pPr>
            <a:r>
              <a:rPr lang="ms-MY" b="0" dirty="0"/>
              <a:t>Sekiranya harga dalam 1 lot, perlu menyenaraikan aktiviti utama yang dilaksanakan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075212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4625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12. PERINCIAN KOS: </a:t>
            </a:r>
            <a:r>
              <a:rPr lang="en-MY" sz="2400" b="1">
                <a:latin typeface="Arial" panose="020B0604020202020204" pitchFamily="34" charset="0"/>
                <a:cs typeface="Arial" panose="020B0604020202020204" pitchFamily="34" charset="0"/>
              </a:rPr>
              <a:t>(E) </a:t>
            </a:r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PERKHIDMATAN ICT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26531"/>
              </p:ext>
            </p:extLst>
          </p:nvPr>
        </p:nvGraphicFramePr>
        <p:xfrm>
          <a:off x="0" y="535396"/>
          <a:ext cx="12192000" cy="22179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080">
                  <a:extLst>
                    <a:ext uri="{9D8B030D-6E8A-4147-A177-3AD203B41FA5}">
                      <a16:colId xmlns:a16="http://schemas.microsoft.com/office/drawing/2014/main" val="2164138008"/>
                    </a:ext>
                  </a:extLst>
                </a:gridCol>
                <a:gridCol w="3649996">
                  <a:extLst>
                    <a:ext uri="{9D8B030D-6E8A-4147-A177-3AD203B41FA5}">
                      <a16:colId xmlns:a16="http://schemas.microsoft.com/office/drawing/2014/main" val="62182177"/>
                    </a:ext>
                  </a:extLst>
                </a:gridCol>
                <a:gridCol w="1695411">
                  <a:extLst>
                    <a:ext uri="{9D8B030D-6E8A-4147-A177-3AD203B41FA5}">
                      <a16:colId xmlns:a16="http://schemas.microsoft.com/office/drawing/2014/main" val="853034289"/>
                    </a:ext>
                  </a:extLst>
                </a:gridCol>
                <a:gridCol w="1432116">
                  <a:extLst>
                    <a:ext uri="{9D8B030D-6E8A-4147-A177-3AD203B41FA5}">
                      <a16:colId xmlns:a16="http://schemas.microsoft.com/office/drawing/2014/main" val="398321862"/>
                    </a:ext>
                  </a:extLst>
                </a:gridCol>
                <a:gridCol w="1432116">
                  <a:extLst>
                    <a:ext uri="{9D8B030D-6E8A-4147-A177-3AD203B41FA5}">
                      <a16:colId xmlns:a16="http://schemas.microsoft.com/office/drawing/2014/main" val="3410249024"/>
                    </a:ext>
                  </a:extLst>
                </a:gridCol>
                <a:gridCol w="1523683">
                  <a:extLst>
                    <a:ext uri="{9D8B030D-6E8A-4147-A177-3AD203B41FA5}">
                      <a16:colId xmlns:a16="http://schemas.microsoft.com/office/drawing/2014/main" val="1445882928"/>
                    </a:ext>
                  </a:extLst>
                </a:gridCol>
                <a:gridCol w="2037598">
                  <a:extLst>
                    <a:ext uri="{9D8B030D-6E8A-4147-A177-3AD203B41FA5}">
                      <a16:colId xmlns:a16="http://schemas.microsoft.com/office/drawing/2014/main" val="26508247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BILANGAN</a:t>
                      </a:r>
                      <a:r>
                        <a:rPr lang="ms-MY" sz="12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s-MY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PESERTA </a:t>
                      </a:r>
                      <a:r>
                        <a:rPr lang="ms-MY" sz="12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2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(PER </a:t>
                      </a:r>
                      <a:r>
                        <a:rPr lang="ms-MY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SESI)</a:t>
                      </a:r>
                    </a:p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ms-MY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TEMPOH (HARI)</a:t>
                      </a:r>
                    </a:p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(PER SESI)</a:t>
                      </a:r>
                    </a:p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ms-MY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</a:t>
                      </a:r>
                      <a:r>
                        <a:rPr lang="ms-MY" sz="1200" b="1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PAX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200" b="1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en-US" sz="12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(c)</a:t>
                      </a:r>
                      <a:endParaRPr lang="ms-MY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= a</a:t>
                      </a:r>
                      <a:r>
                        <a:rPr lang="en-US" sz="1200" b="1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* c</a:t>
                      </a:r>
                      <a:endParaRPr lang="ms-MY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CATATAN</a:t>
                      </a:r>
                      <a:endParaRPr lang="ms-MY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176534"/>
                  </a:ext>
                </a:extLst>
              </a:tr>
              <a:tr h="278040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2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</a:t>
                      </a:r>
                      <a:endParaRPr lang="ms-MY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/>
                      <a:r>
                        <a:rPr lang="en-MY" sz="12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PERKHIDMATAN (LATIHAN) </a:t>
                      </a:r>
                      <a:r>
                        <a:rPr lang="en-MY" sz="12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MY" sz="1200" b="1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 3a)</a:t>
                      </a:r>
                      <a:endParaRPr lang="ms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689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MY" sz="12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Nota: Sila Gunakan Format Ini Jika Latihan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12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Melibatkan Persijilan Atau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12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Dikira Secara Per Pax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XX,XXX.XX</a:t>
                      </a:r>
                      <a:endParaRPr lang="ms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00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Nyatakan</a:t>
                      </a:r>
                      <a:r>
                        <a:rPr lang="en-MY" sz="1000" u="none" strike="noStrike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bilangan hari bagi setiap sesi</a:t>
                      </a:r>
                      <a:endParaRPr lang="en-MY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ms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553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s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s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ms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ms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19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s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s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(E)</a:t>
                      </a:r>
                      <a:endParaRPr lang="ms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XX,XXX.XX</a:t>
                      </a:r>
                      <a:endParaRPr lang="ms-MY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0439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35</a:t>
            </a:fld>
            <a:endParaRPr lang="ms-MY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7248901-9DA6-40E7-BD41-3CFD61165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442428"/>
              </p:ext>
            </p:extLst>
          </p:nvPr>
        </p:nvGraphicFramePr>
        <p:xfrm>
          <a:off x="0" y="3199769"/>
          <a:ext cx="12192000" cy="2126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080">
                  <a:extLst>
                    <a:ext uri="{9D8B030D-6E8A-4147-A177-3AD203B41FA5}">
                      <a16:colId xmlns:a16="http://schemas.microsoft.com/office/drawing/2014/main" val="2164138008"/>
                    </a:ext>
                  </a:extLst>
                </a:gridCol>
                <a:gridCol w="3649996">
                  <a:extLst>
                    <a:ext uri="{9D8B030D-6E8A-4147-A177-3AD203B41FA5}">
                      <a16:colId xmlns:a16="http://schemas.microsoft.com/office/drawing/2014/main" val="62182177"/>
                    </a:ext>
                  </a:extLst>
                </a:gridCol>
                <a:gridCol w="1695411">
                  <a:extLst>
                    <a:ext uri="{9D8B030D-6E8A-4147-A177-3AD203B41FA5}">
                      <a16:colId xmlns:a16="http://schemas.microsoft.com/office/drawing/2014/main" val="853034289"/>
                    </a:ext>
                  </a:extLst>
                </a:gridCol>
                <a:gridCol w="1432116">
                  <a:extLst>
                    <a:ext uri="{9D8B030D-6E8A-4147-A177-3AD203B41FA5}">
                      <a16:colId xmlns:a16="http://schemas.microsoft.com/office/drawing/2014/main" val="398321862"/>
                    </a:ext>
                  </a:extLst>
                </a:gridCol>
                <a:gridCol w="1432116">
                  <a:extLst>
                    <a:ext uri="{9D8B030D-6E8A-4147-A177-3AD203B41FA5}">
                      <a16:colId xmlns:a16="http://schemas.microsoft.com/office/drawing/2014/main" val="3410249024"/>
                    </a:ext>
                  </a:extLst>
                </a:gridCol>
                <a:gridCol w="1523683">
                  <a:extLst>
                    <a:ext uri="{9D8B030D-6E8A-4147-A177-3AD203B41FA5}">
                      <a16:colId xmlns:a16="http://schemas.microsoft.com/office/drawing/2014/main" val="1445882928"/>
                    </a:ext>
                  </a:extLst>
                </a:gridCol>
                <a:gridCol w="2037598">
                  <a:extLst>
                    <a:ext uri="{9D8B030D-6E8A-4147-A177-3AD203B41FA5}">
                      <a16:colId xmlns:a16="http://schemas.microsoft.com/office/drawing/2014/main" val="26508247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BILANGAN</a:t>
                      </a:r>
                      <a:r>
                        <a:rPr lang="ms-MY" sz="12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s-MY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PESERTA </a:t>
                      </a:r>
                      <a:r>
                        <a:rPr lang="ms-MY" sz="12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(PER </a:t>
                      </a:r>
                      <a:r>
                        <a:rPr lang="ms-MY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SESI)</a:t>
                      </a:r>
                    </a:p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ms-MY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BILANGAN</a:t>
                      </a:r>
                    </a:p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</a:t>
                      </a:r>
                      <a:endParaRPr lang="ms-MY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ms-MY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PER </a:t>
                      </a:r>
                      <a:r>
                        <a:rPr lang="ms-MY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(c)</a:t>
                      </a:r>
                      <a:endParaRPr lang="ms-MY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= b</a:t>
                      </a:r>
                      <a:r>
                        <a:rPr lang="en-US" sz="1200" b="1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* c</a:t>
                      </a:r>
                      <a:endParaRPr lang="ms-MY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CATATAN</a:t>
                      </a:r>
                      <a:endParaRPr lang="ms-MY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176534"/>
                  </a:ext>
                </a:extLst>
              </a:tr>
              <a:tr h="278040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2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</a:t>
                      </a:r>
                      <a:endParaRPr lang="ms-MY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/>
                      <a:r>
                        <a:rPr lang="en-MY" sz="12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PERKHIDMATAN (LATIHAN) </a:t>
                      </a:r>
                      <a:r>
                        <a:rPr lang="en-MY" sz="12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MY" sz="1200" b="1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 3b)</a:t>
                      </a:r>
                      <a:endParaRPr lang="ms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689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MY" sz="12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Nota: Sila Gunakan Format Ini Jika Latihan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1200" b="1" u="sng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mengikut sesi </a:t>
                      </a:r>
                      <a:r>
                        <a:rPr lang="en-MY" sz="12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seperti Taklimat / Bengkel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XX,XXX.XX</a:t>
                      </a:r>
                      <a:endParaRPr lang="ms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Nyatakan</a:t>
                      </a:r>
                      <a:r>
                        <a:rPr lang="en-MY" sz="1000" u="none" strike="noStrike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bilangan hari bagi setiap sesi</a:t>
                      </a:r>
                      <a:endParaRPr lang="en-MY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ms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553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s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s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ms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ms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19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s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s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(E)</a:t>
                      </a:r>
                      <a:endParaRPr lang="ms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XX,XXX.XX</a:t>
                      </a:r>
                      <a:endParaRPr lang="ms-MY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04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6341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81842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4625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12. PERINCIAN KOS: </a:t>
            </a:r>
            <a:r>
              <a:rPr lang="en-MY" sz="2400" b="1">
                <a:latin typeface="Arial" panose="020B0604020202020204" pitchFamily="34" charset="0"/>
                <a:cs typeface="Arial" panose="020B0604020202020204" pitchFamily="34" charset="0"/>
              </a:rPr>
              <a:t>(E) </a:t>
            </a:r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PERKHIDMATAN ICT – SEWAAN/ LANGGANAN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36</a:t>
            </a:fld>
            <a:endParaRPr lang="ms-MY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E5BB6E2-C854-40EE-81DA-33EE9E66D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803788"/>
              </p:ext>
            </p:extLst>
          </p:nvPr>
        </p:nvGraphicFramePr>
        <p:xfrm>
          <a:off x="-10160" y="535396"/>
          <a:ext cx="12181842" cy="48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574">
                  <a:extLst>
                    <a:ext uri="{9D8B030D-6E8A-4147-A177-3AD203B41FA5}">
                      <a16:colId xmlns:a16="http://schemas.microsoft.com/office/drawing/2014/main" val="2081028044"/>
                    </a:ext>
                  </a:extLst>
                </a:gridCol>
                <a:gridCol w="4321823">
                  <a:extLst>
                    <a:ext uri="{9D8B030D-6E8A-4147-A177-3AD203B41FA5}">
                      <a16:colId xmlns:a16="http://schemas.microsoft.com/office/drawing/2014/main" val="3527918145"/>
                    </a:ext>
                  </a:extLst>
                </a:gridCol>
                <a:gridCol w="950439">
                  <a:extLst>
                    <a:ext uri="{9D8B030D-6E8A-4147-A177-3AD203B41FA5}">
                      <a16:colId xmlns:a16="http://schemas.microsoft.com/office/drawing/2014/main" val="7096402"/>
                    </a:ext>
                  </a:extLst>
                </a:gridCol>
                <a:gridCol w="1529974">
                  <a:extLst>
                    <a:ext uri="{9D8B030D-6E8A-4147-A177-3AD203B41FA5}">
                      <a16:colId xmlns:a16="http://schemas.microsoft.com/office/drawing/2014/main" val="1901821781"/>
                    </a:ext>
                  </a:extLst>
                </a:gridCol>
                <a:gridCol w="1244306">
                  <a:extLst>
                    <a:ext uri="{9D8B030D-6E8A-4147-A177-3AD203B41FA5}">
                      <a16:colId xmlns:a16="http://schemas.microsoft.com/office/drawing/2014/main" val="2743937864"/>
                    </a:ext>
                  </a:extLst>
                </a:gridCol>
                <a:gridCol w="123397">
                  <a:extLst>
                    <a:ext uri="{9D8B030D-6E8A-4147-A177-3AD203B41FA5}">
                      <a16:colId xmlns:a16="http://schemas.microsoft.com/office/drawing/2014/main" val="2487089492"/>
                    </a:ext>
                  </a:extLst>
                </a:gridCol>
                <a:gridCol w="1588905">
                  <a:extLst>
                    <a:ext uri="{9D8B030D-6E8A-4147-A177-3AD203B41FA5}">
                      <a16:colId xmlns:a16="http://schemas.microsoft.com/office/drawing/2014/main" val="2150866440"/>
                    </a:ext>
                  </a:extLst>
                </a:gridCol>
                <a:gridCol w="1981424">
                  <a:extLst>
                    <a:ext uri="{9D8B030D-6E8A-4147-A177-3AD203B41FA5}">
                      <a16:colId xmlns:a16="http://schemas.microsoft.com/office/drawing/2014/main" val="24867577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SEUNIT/SEBULAN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BULAN</a:t>
                      </a:r>
                      <a:b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 KESELURUHAN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0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?? BULAN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 KESELURUHAN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0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?? BULAN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98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</a:t>
                      </a:r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r>
                        <a:rPr lang="en-MY" sz="10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PERKHIDMATAN SEWA </a:t>
                      </a:r>
                      <a:r>
                        <a:rPr lang="en-MY" sz="1000" b="1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GUNA/BELI? (format 4)</a:t>
                      </a:r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064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Item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9207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</a:t>
                      </a:r>
                      <a:r>
                        <a:rPr lang="ms-MY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spesifikasi utama</a:t>
                      </a: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 unit</a:t>
                      </a:r>
                      <a:endParaRPr kumimoji="0" lang="ms-MY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s-MY" sz="1000" u="sng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Lokasi Penempatan</a:t>
                      </a:r>
                      <a:r>
                        <a:rPr lang="ms-MY" sz="10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84138" indent="-84138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ms-MY" sz="1000" kern="1200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XXXX (XX unit) dan XXX (XX unit)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000" u="sng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Kegunaan:</a:t>
                      </a:r>
                      <a:r>
                        <a:rPr lang="ms-MY" sz="1000" u="none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84138" indent="-84138" algn="just" fontAlgn="ctr">
                        <a:buFont typeface="Wingdings" panose="05000000000000000000" pitchFamily="2" charset="2"/>
                        <a:buChar char="§"/>
                      </a:pPr>
                      <a:r>
                        <a:rPr lang="ms-MY" sz="1000" kern="1200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XXXXXXX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689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ms-MY" sz="10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Komputer Desktop/Riba/Tablet (CONTOH specs harus ada)</a:t>
                      </a:r>
                    </a:p>
                    <a:p>
                      <a:pPr marL="177800" indent="-85725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Processor	: Equivalent to Intel Core i5 latest generation and above</a:t>
                      </a:r>
                    </a:p>
                    <a:p>
                      <a:pPr marL="177800" indent="-85725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OS	: Windows 10 Home Pro/Basic 64bit</a:t>
                      </a:r>
                    </a:p>
                    <a:p>
                      <a:pPr marL="177800" indent="-85725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RAM	: 8GB DDR4 (Memory)</a:t>
                      </a:r>
                    </a:p>
                    <a:p>
                      <a:pPr marL="177800" indent="-85725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HDD	: 1TB SATA (Hard Drives/Internal Drive)</a:t>
                      </a:r>
                    </a:p>
                    <a:p>
                      <a:pPr marL="177800" indent="-85725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Graphics	: Minimum 2GB NVIDIA® GeForce® or Minimum 2GB AMD® Radeon</a:t>
                      </a:r>
                    </a:p>
                    <a:p>
                      <a:pPr marL="177800" indent="-85725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MS Office	: Preloaded MS Windows/Office 365</a:t>
                      </a:r>
                    </a:p>
                    <a:p>
                      <a:pPr marL="177800" indent="-85725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Anti Virus	: 4 years license (automatic update)</a:t>
                      </a:r>
                    </a:p>
                    <a:p>
                      <a:pPr marL="177800" indent="-85725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Warranty	: 3 years</a:t>
                      </a:r>
                    </a:p>
                    <a:p>
                      <a:pPr marL="177800" indent="-85725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Display	: 21.5 wide LCD monitor </a:t>
                      </a: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 unit</a:t>
                      </a:r>
                      <a:endParaRPr kumimoji="0" lang="ms-MY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s-MY" sz="1000" u="sng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Lokasi Penempatan</a:t>
                      </a:r>
                      <a:r>
                        <a:rPr lang="ms-MY" sz="10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84138" indent="-84138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ms-MY" sz="1000" kern="1200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XXXX (XX unit) dan XXX (XX unit)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000" u="sng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Kegunaan:</a:t>
                      </a:r>
                      <a:r>
                        <a:rPr lang="ms-MY" sz="1000" u="none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84138" indent="-84138" algn="just" fontAlgn="ctr">
                        <a:buFont typeface="Wingdings" panose="05000000000000000000" pitchFamily="2" charset="2"/>
                        <a:buChar char="§"/>
                      </a:pPr>
                      <a:r>
                        <a:rPr lang="ms-MY" sz="1000" kern="1200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XXXXXXX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918622"/>
                  </a:ext>
                </a:extLst>
              </a:tr>
              <a:tr h="271176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Item</a:t>
                      </a:r>
                    </a:p>
                    <a:p>
                      <a:pPr marL="9207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spesifikasi utama</a:t>
                      </a:r>
                      <a:endParaRPr lang="ms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 unit</a:t>
                      </a:r>
                      <a:endParaRPr kumimoji="0" lang="ms-MY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613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Item</a:t>
                      </a:r>
                    </a:p>
                    <a:p>
                      <a:pPr marL="9207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spesifikasi utama</a:t>
                      </a:r>
                      <a:endParaRPr lang="ms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 unit</a:t>
                      </a:r>
                      <a:endParaRPr kumimoji="0" lang="ms-MY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068289"/>
                  </a:ext>
                </a:extLst>
              </a:tr>
              <a:tr h="360000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(E)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760113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90FEA91F-8544-46C5-9FF8-2608161D0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90" y="1704078"/>
            <a:ext cx="7614920" cy="305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961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1685"/>
            <a:ext cx="12192000" cy="432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74625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12. PERINCIAN KOS: </a:t>
            </a:r>
            <a:r>
              <a:rPr lang="en-MY" sz="2400" b="1">
                <a:latin typeface="Arial" panose="020B0604020202020204" pitchFamily="34" charset="0"/>
                <a:cs typeface="Arial" panose="020B0604020202020204" pitchFamily="34" charset="0"/>
              </a:rPr>
              <a:t>(F) LAIN-LAIN BUKAN ICT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258477"/>
              </p:ext>
            </p:extLst>
          </p:nvPr>
        </p:nvGraphicFramePr>
        <p:xfrm>
          <a:off x="0" y="521939"/>
          <a:ext cx="12192001" cy="3688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464">
                  <a:extLst>
                    <a:ext uri="{9D8B030D-6E8A-4147-A177-3AD203B41FA5}">
                      <a16:colId xmlns:a16="http://schemas.microsoft.com/office/drawing/2014/main" val="2081028044"/>
                    </a:ext>
                  </a:extLst>
                </a:gridCol>
                <a:gridCol w="3918355">
                  <a:extLst>
                    <a:ext uri="{9D8B030D-6E8A-4147-A177-3AD203B41FA5}">
                      <a16:colId xmlns:a16="http://schemas.microsoft.com/office/drawing/2014/main" val="3527918145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1210145217"/>
                    </a:ext>
                  </a:extLst>
                </a:gridCol>
                <a:gridCol w="1824203">
                  <a:extLst>
                    <a:ext uri="{9D8B030D-6E8A-4147-A177-3AD203B41FA5}">
                      <a16:colId xmlns:a16="http://schemas.microsoft.com/office/drawing/2014/main" val="816569459"/>
                    </a:ext>
                  </a:extLst>
                </a:gridCol>
                <a:gridCol w="2208246">
                  <a:extLst>
                    <a:ext uri="{9D8B030D-6E8A-4147-A177-3AD203B41FA5}">
                      <a16:colId xmlns:a16="http://schemas.microsoft.com/office/drawing/2014/main" val="3565686364"/>
                    </a:ext>
                  </a:extLst>
                </a:gridCol>
                <a:gridCol w="2447594">
                  <a:extLst>
                    <a:ext uri="{9D8B030D-6E8A-4147-A177-3AD203B41FA5}">
                      <a16:colId xmlns:a16="http://schemas.microsoft.com/office/drawing/2014/main" val="24867577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98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(F-i)</a:t>
                      </a:r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MY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PERKAKASAN BUKAN ICT YANG MENYOKONG PROJEK ICT</a:t>
                      </a:r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064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90488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Item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180975" indent="-90488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Perolehan bukan ICT jika ada</a:t>
                      </a:r>
                    </a:p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285750" indent="-28575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justifikasi &amp; lokasi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689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1953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61822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MY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(F-ii)</a:t>
                      </a:r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MY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PERKHIDMATAN BUKAN ICT YANG MENYOKONG PROJEK ICT</a:t>
                      </a:r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193783"/>
                  </a:ext>
                </a:extLst>
              </a:tr>
              <a:tr h="337619">
                <a:tc>
                  <a:txBody>
                    <a:bodyPr/>
                    <a:lstStyle/>
                    <a:p>
                      <a:pPr algn="ctr"/>
                      <a:r>
                        <a:rPr lang="en-MY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en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918622"/>
                  </a:ext>
                </a:extLst>
              </a:tr>
              <a:tr h="337619">
                <a:tc>
                  <a:txBody>
                    <a:bodyPr/>
                    <a:lstStyle/>
                    <a:p>
                      <a:pPr algn="ctr"/>
                      <a:r>
                        <a:rPr lang="en-MY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en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613589"/>
                  </a:ext>
                </a:extLst>
              </a:tr>
              <a:tr h="337619">
                <a:tc>
                  <a:txBody>
                    <a:bodyPr/>
                    <a:lstStyle/>
                    <a:p>
                      <a:pPr algn="ctr"/>
                      <a:r>
                        <a:rPr lang="en-MY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en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068289"/>
                  </a:ext>
                </a:extLst>
              </a:tr>
              <a:tr h="360000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(F)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760113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37</a:t>
            </a:fld>
            <a:endParaRPr lang="ms-MY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BD93EB-004B-4AE8-BA5B-7CBB08184AF7}"/>
              </a:ext>
            </a:extLst>
          </p:cNvPr>
          <p:cNvSpPr txBox="1"/>
          <p:nvPr/>
        </p:nvSpPr>
        <p:spPr>
          <a:xfrm>
            <a:off x="10005848" y="1540932"/>
            <a:ext cx="2029167" cy="20928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ms-MY"/>
            </a:defPPr>
            <a:lvl1pPr>
              <a:defRPr sz="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ms-MY" sz="1000" dirty="0"/>
              <a:t>Nota:</a:t>
            </a:r>
          </a:p>
          <a:p>
            <a:pPr marL="180975" indent="-180975">
              <a:buFont typeface="+mj-lt"/>
              <a:buAutoNum type="arabicPeriod"/>
            </a:pPr>
            <a:r>
              <a:rPr lang="ms-MY" sz="1000"/>
              <a:t>Format </a:t>
            </a:r>
            <a:r>
              <a:rPr lang="ms-MY" sz="1000" dirty="0"/>
              <a:t>ini hanya untuk perkakasan dan perkhidmatan bukan ICT / fizikal / M&amp;E yang </a:t>
            </a:r>
            <a:r>
              <a:rPr lang="ms-MY" sz="1000" u="sng" dirty="0"/>
              <a:t>menyokong  </a:t>
            </a:r>
            <a:r>
              <a:rPr lang="ms-MY" sz="1000" u="sng"/>
              <a:t>projek ICT</a:t>
            </a:r>
          </a:p>
          <a:p>
            <a:pPr marL="180975" indent="-180975">
              <a:buFont typeface="+mj-lt"/>
              <a:buAutoNum type="arabicPeriod"/>
            </a:pPr>
            <a:endParaRPr lang="ms-MY" sz="1000" dirty="0"/>
          </a:p>
          <a:p>
            <a:pPr marL="180975" indent="-180975">
              <a:buFont typeface="+mj-lt"/>
              <a:buAutoNum type="arabicPeriod"/>
            </a:pPr>
            <a:r>
              <a:rPr lang="ms-MY" sz="1000"/>
              <a:t>Perkakasan </a:t>
            </a:r>
            <a:r>
              <a:rPr lang="ms-MY" sz="1000" dirty="0"/>
              <a:t>bukan ICT / fizikal / M&amp;E </a:t>
            </a:r>
            <a:r>
              <a:rPr lang="ms-MY" sz="1000" u="sng" dirty="0"/>
              <a:t>yang tidak menyokong  projek ICT </a:t>
            </a:r>
            <a:r>
              <a:rPr lang="ms-MY" sz="1000" dirty="0"/>
              <a:t>tidak akan dinilai </a:t>
            </a:r>
            <a:r>
              <a:rPr lang="ms-MY" sz="1000"/>
              <a:t>dalam JTISA</a:t>
            </a:r>
          </a:p>
          <a:p>
            <a:pPr marL="84138" indent="-84138">
              <a:buFont typeface="+mj-lt"/>
              <a:buAutoNum type="arabicPeriod"/>
            </a:pPr>
            <a:endParaRPr lang="ms-MY" sz="1000" dirty="0"/>
          </a:p>
        </p:txBody>
      </p:sp>
    </p:spTree>
    <p:extLst>
      <p:ext uri="{BB962C8B-B14F-4D97-AF65-F5344CB8AC3E}">
        <p14:creationId xmlns:p14="http://schemas.microsoft.com/office/powerpoint/2010/main" val="974319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indent="177800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13. SYOR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38</a:t>
            </a:fld>
            <a:endParaRPr lang="ms-MY"/>
          </a:p>
        </p:txBody>
      </p:sp>
      <p:sp>
        <p:nvSpPr>
          <p:cNvPr id="8" name="Google Shape;287;g13bb75d447b_1_1">
            <a:extLst>
              <a:ext uri="{FF2B5EF4-FFF2-40B4-BE49-F238E27FC236}">
                <a16:creationId xmlns:a16="http://schemas.microsoft.com/office/drawing/2014/main" id="{52FF48A2-C738-4170-AA43-55D22D3D0995}"/>
              </a:ext>
            </a:extLst>
          </p:cNvPr>
          <p:cNvSpPr txBox="1">
            <a:spLocks/>
          </p:cNvSpPr>
          <p:nvPr/>
        </p:nvSpPr>
        <p:spPr>
          <a:xfrm>
            <a:off x="304800" y="1779588"/>
            <a:ext cx="11582400" cy="3325812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ms-MY" sz="20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Ahli Mesyuarat dimohon untuk mempertimbang dan meluluskan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ms-MY" sz="2000" b="1" ker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(Nama Projek)</a:t>
            </a:r>
            <a:endParaRPr lang="ms-MY" sz="2000" b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7457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3009900"/>
          </a:xfrm>
          <a:ln>
            <a:noFill/>
          </a:ln>
        </p:spPr>
        <p:txBody>
          <a:bodyPr>
            <a:normAutofit/>
          </a:bodyPr>
          <a:lstStyle/>
          <a:p>
            <a:pPr indent="177800" algn="ctr"/>
            <a:r>
              <a:rPr lang="ms-MY" sz="8800" b="1">
                <a:latin typeface="Arial" panose="020B0604020202020204" pitchFamily="34" charset="0"/>
                <a:cs typeface="Arial" panose="020B0604020202020204" pitchFamily="34" charset="0"/>
              </a:rPr>
              <a:t>TERIMA KASIH</a:t>
            </a:r>
            <a:endParaRPr lang="ms-MY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39</a:t>
            </a:fld>
            <a:endParaRPr lang="ms-MY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879A16-5D36-4365-80A0-112BDC55904A}"/>
              </a:ext>
            </a:extLst>
          </p:cNvPr>
          <p:cNvSpPr txBox="1"/>
          <p:nvPr/>
        </p:nvSpPr>
        <p:spPr>
          <a:xfrm>
            <a:off x="1955800" y="2777173"/>
            <a:ext cx="8280400" cy="3031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u="sng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 SETIA JPICT </a:t>
            </a:r>
            <a:r>
              <a:rPr lang="en-MY" sz="2400" b="1" u="sng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JABATAN PERTANIAN</a:t>
            </a:r>
            <a:endParaRPr lang="en-MY" sz="180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MY" sz="180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MY" sz="18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TEKNOLOGI MAKLUMAT</a:t>
            </a:r>
          </a:p>
          <a:p>
            <a:pPr algn="ctr"/>
            <a:r>
              <a:rPr lang="en-MY" sz="1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Bahagian Perancangan Strategik</a:t>
            </a:r>
          </a:p>
          <a:p>
            <a:pPr algn="ctr"/>
            <a:r>
              <a:rPr lang="en-MY" sz="1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Jabatan Pertanian</a:t>
            </a:r>
          </a:p>
          <a:p>
            <a:pPr algn="ctr"/>
            <a:r>
              <a:rPr lang="en-MY" sz="1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Aras 15, Wisma Tani, No. 30</a:t>
            </a:r>
          </a:p>
          <a:p>
            <a:pPr algn="ctr"/>
            <a:r>
              <a:rPr lang="en-MY" sz="1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Persiaran Perdana, Persint 4, 62624 Putrajaya</a:t>
            </a:r>
          </a:p>
          <a:p>
            <a:pPr algn="ctr"/>
            <a:endParaRPr lang="en-MY" sz="18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MY" sz="1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E-mel: </a:t>
            </a:r>
            <a:r>
              <a:rPr lang="en-MY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jpict</a:t>
            </a:r>
            <a:r>
              <a:rPr lang="en-MY" sz="1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@doa.gov.my</a:t>
            </a:r>
          </a:p>
          <a:p>
            <a:pPr algn="ctr"/>
            <a:r>
              <a:rPr lang="en-MY" sz="1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Telefon: 03-8870 3122/ 3104/ 3457</a:t>
            </a:r>
          </a:p>
        </p:txBody>
      </p:sp>
    </p:spTree>
    <p:extLst>
      <p:ext uri="{BB962C8B-B14F-4D97-AF65-F5344CB8AC3E}">
        <p14:creationId xmlns:p14="http://schemas.microsoft.com/office/powerpoint/2010/main" val="93492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KANDUNGAN PERMOHONAN KELULUSAN TEKNIKAL PROJEK ICT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4</a:t>
            </a:fld>
            <a:endParaRPr lang="ms-MY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EEC400F-ECF1-4A38-8549-F60614DD8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016929"/>
              </p:ext>
            </p:extLst>
          </p:nvPr>
        </p:nvGraphicFramePr>
        <p:xfrm>
          <a:off x="112679" y="561554"/>
          <a:ext cx="5857653" cy="57239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880">
                  <a:extLst>
                    <a:ext uri="{9D8B030D-6E8A-4147-A177-3AD203B41FA5}">
                      <a16:colId xmlns:a16="http://schemas.microsoft.com/office/drawing/2014/main" val="2869875357"/>
                    </a:ext>
                  </a:extLst>
                </a:gridCol>
                <a:gridCol w="4377420">
                  <a:extLst>
                    <a:ext uri="{9D8B030D-6E8A-4147-A177-3AD203B41FA5}">
                      <a16:colId xmlns:a16="http://schemas.microsoft.com/office/drawing/2014/main" val="1793385040"/>
                    </a:ext>
                  </a:extLst>
                </a:gridCol>
                <a:gridCol w="1044353">
                  <a:extLst>
                    <a:ext uri="{9D8B030D-6E8A-4147-A177-3AD203B41FA5}">
                      <a16:colId xmlns:a16="http://schemas.microsoft.com/office/drawing/2014/main" val="2557630183"/>
                    </a:ext>
                  </a:extLst>
                </a:gridCol>
              </a:tblGrid>
              <a:tr h="46742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KANDUNGAN PERMOHONAN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TANDAKAN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1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789885"/>
                  </a:ext>
                </a:extLst>
              </a:tr>
              <a:tr h="3241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Tajuk Permohonan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371626"/>
                  </a:ext>
                </a:extLst>
              </a:tr>
              <a:tr h="324195">
                <a:tc>
                  <a:txBody>
                    <a:bodyPr/>
                    <a:lstStyle/>
                    <a:p>
                      <a:pPr algn="ctr"/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Tujuan Pembentangan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878011"/>
                  </a:ext>
                </a:extLst>
              </a:tr>
              <a:tr h="324195">
                <a:tc>
                  <a:txBody>
                    <a:bodyPr/>
                    <a:lstStyle/>
                    <a:p>
                      <a:pPr algn="ctr"/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Profil Projek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373879"/>
                  </a:ext>
                </a:extLst>
              </a:tr>
              <a:tr h="324195">
                <a:tc>
                  <a:txBody>
                    <a:bodyPr/>
                    <a:lstStyle/>
                    <a:p>
                      <a:pPr algn="ctr"/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Ringkasan Projek (Keterangan Projek, Objektif, Skop)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982275"/>
                  </a:ext>
                </a:extLst>
              </a:tr>
              <a:tr h="324195">
                <a:tc>
                  <a:txBody>
                    <a:bodyPr/>
                    <a:lstStyle/>
                    <a:p>
                      <a:pPr algn="ctr"/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Justifikasi Keperluan Projek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630940"/>
                  </a:ext>
                </a:extLst>
              </a:tr>
              <a:tr h="324195">
                <a:tc>
                  <a:txBody>
                    <a:bodyPr/>
                    <a:lstStyle/>
                    <a:p>
                      <a:pPr algn="ctr"/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Kronologi/ Evolusi Projek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543597"/>
                  </a:ext>
                </a:extLst>
              </a:tr>
              <a:tr h="324195">
                <a:tc rowSpan="6">
                  <a:txBody>
                    <a:bodyPr/>
                    <a:lstStyle/>
                    <a:p>
                      <a:pPr algn="ctr"/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1200" b="1" i="1" u="none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ms-MY" sz="1200" b="1" i="1" u="none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andscape Map View (LMV) </a:t>
                      </a:r>
                      <a:r>
                        <a:rPr lang="ms-MY" sz="1200" b="1" u="none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Keseluruhan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b="0" u="none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405721"/>
                  </a:ext>
                </a:extLst>
              </a:tr>
              <a:tr h="324195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5600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ms-MY" sz="1200" i="1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 View (snapshot LMV)</a:t>
                      </a:r>
                      <a:endParaRPr lang="ms-MY" sz="1200" i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0" marR="0" lvl="0" indent="-18256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i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4695641"/>
                  </a:ext>
                </a:extLst>
              </a:tr>
              <a:tr h="324195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ms-MY" sz="1200" i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Aliran Proses Kerja</a:t>
                      </a:r>
                      <a:endParaRPr lang="ms-MY" sz="1200" i="0" noProof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i="0" noProof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848762"/>
                  </a:ext>
                </a:extLst>
              </a:tr>
              <a:tr h="324195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</a:t>
                      </a:r>
                      <a:r>
                        <a:rPr lang="ms-MY" sz="1200" i="1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Structure View (snapshot LMV)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i="1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211892"/>
                  </a:ext>
                </a:extLst>
              </a:tr>
              <a:tr h="324195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</a:t>
                      </a:r>
                      <a:r>
                        <a:rPr lang="en-MY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 Hierarki </a:t>
                      </a:r>
                      <a:r>
                        <a:rPr lang="en-US" sz="1200" i="1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Business</a:t>
                      </a:r>
                      <a:endParaRPr lang="ms-MY" sz="1200" i="1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i="1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03666"/>
                  </a:ext>
                </a:extLst>
              </a:tr>
              <a:tr h="457476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7188" marR="0" lvl="0" indent="-184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ms-MY" sz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Senarai Modul Aplikasi dan Keterangan Ringkas Fungsi    Setiap Modul</a:t>
                      </a:r>
                      <a:endParaRPr lang="ms-MY" sz="1200" i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7675" marR="0" lvl="0" indent="-27463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541056"/>
                  </a:ext>
                </a:extLst>
              </a:tr>
              <a:tr h="324195">
                <a:tc rowSpan="3">
                  <a:txBody>
                    <a:bodyPr/>
                    <a:lstStyle/>
                    <a:p>
                      <a:pPr algn="ctr"/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b="1" u="none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Maklumat/ Fakta/ Statistik Sokongan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b="0" u="none" kern="120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7556730"/>
                  </a:ext>
                </a:extLst>
              </a:tr>
              <a:tr h="434602">
                <a:tc v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01637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lphaLcPeriod"/>
                        <a:tabLst/>
                        <a:defRPr/>
                      </a:pPr>
                      <a:r>
                        <a:rPr lang="ms-MY" sz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 Agihan dan Ringkasan Agihan</a:t>
                      </a:r>
                    </a:p>
                    <a:p>
                      <a:pPr marL="173037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05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(Sewaan/ Perolehan Perkakasan ICT)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0" marR="0" lvl="0" indent="-18256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576319"/>
                  </a:ext>
                </a:extLst>
              </a:tr>
              <a:tr h="474152">
                <a:tc v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b="0" noProof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b. Maklumat Perbandingan Antara Projek Sedia Ada dan Projek Baharu</a:t>
                      </a:r>
                      <a:endParaRPr lang="ms-MY" sz="12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0" marR="0" lvl="0" indent="-18256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19773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60A6C9C-FD33-4333-957D-A8D946853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62207"/>
              </p:ext>
            </p:extLst>
          </p:nvPr>
        </p:nvGraphicFramePr>
        <p:xfrm>
          <a:off x="6233037" y="561554"/>
          <a:ext cx="5846284" cy="5306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7830">
                  <a:extLst>
                    <a:ext uri="{9D8B030D-6E8A-4147-A177-3AD203B41FA5}">
                      <a16:colId xmlns:a16="http://schemas.microsoft.com/office/drawing/2014/main" val="2869875357"/>
                    </a:ext>
                  </a:extLst>
                </a:gridCol>
                <a:gridCol w="4264101">
                  <a:extLst>
                    <a:ext uri="{9D8B030D-6E8A-4147-A177-3AD203B41FA5}">
                      <a16:colId xmlns:a16="http://schemas.microsoft.com/office/drawing/2014/main" val="1793385040"/>
                    </a:ext>
                  </a:extLst>
                </a:gridCol>
                <a:gridCol w="1044353">
                  <a:extLst>
                    <a:ext uri="{9D8B030D-6E8A-4147-A177-3AD203B41FA5}">
                      <a16:colId xmlns:a16="http://schemas.microsoft.com/office/drawing/2014/main" val="884832834"/>
                    </a:ext>
                  </a:extLst>
                </a:gridCol>
              </a:tblGrid>
              <a:tr h="44646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KANDUNGAN PERMOHONAN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TANDAKAN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1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6517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Ciri-Ciri Keselamatan ICT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78988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Tadbir Urus Projek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37387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Jadual Pelaksanaan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982275"/>
                  </a:ext>
                </a:extLst>
              </a:tr>
              <a:tr h="324000">
                <a:tc rowSpan="11">
                  <a:txBody>
                    <a:bodyPr/>
                    <a:lstStyle/>
                    <a:p>
                      <a:pPr algn="ctr"/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b="1" u="none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Maklumat Kos Projek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u="sng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630940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lvl="1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Ringkasan </a:t>
                      </a:r>
                      <a:r>
                        <a:rPr lang="ms-MY" sz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 Keseluruhan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s-MY" sz="120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543597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lvl="1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Perincian Kos: (A) Perkakasan ICT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7405721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lvl="1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Perincian Kos: (B) Pembangunan Sistem Aplikasi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2698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i="1" noProof="0"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4695641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0" marR="0" lvl="2" indent="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i.  Pengiraan Berdasarkan </a:t>
                      </a:r>
                      <a:r>
                        <a:rPr lang="ms-MY" sz="1200" i="1" noProof="0"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Man-Day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2698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i="1" noProof="0"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784099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lvl="1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0" marR="0" lvl="2" indent="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ii. Pengiraan Berdasarkan Pengiraan FPA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2698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noProof="0"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1193951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lvl="1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Perincian Kos : (C) Perisian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848762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lvl="1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 Perincian Kos : (D) Rangkaian </a:t>
                      </a:r>
                      <a:r>
                        <a:rPr lang="ms-MY" sz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 Peralatan Rangkaian</a:t>
                      </a:r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211892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lvl="1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f.  Perincian Kos : (E) Perkhidmatan ICT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03666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lvl="1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 Perincian Kos : (F) Lain-Lain Bukan</a:t>
                      </a:r>
                      <a:r>
                        <a:rPr lang="ms-MY" sz="1200" baseline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ICT</a:t>
                      </a:r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541056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h. Perincian Kos : (G) </a:t>
                      </a:r>
                      <a:r>
                        <a:rPr lang="ms-MY" altLang="ko-KR" sz="1200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Perkhidmatan Pengkomputeran Awan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19562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911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1921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indent="177800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MAKLUMAT PEGAWAI PERHUBUNGAN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40</a:t>
            </a:fld>
            <a:endParaRPr lang="ms-MY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51389C3-A84E-43BA-8BA3-A7A7C37FF3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577745"/>
              </p:ext>
            </p:extLst>
          </p:nvPr>
        </p:nvGraphicFramePr>
        <p:xfrm>
          <a:off x="288669" y="884840"/>
          <a:ext cx="11643139" cy="576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825">
                  <a:extLst>
                    <a:ext uri="{9D8B030D-6E8A-4147-A177-3AD203B41FA5}">
                      <a16:colId xmlns:a16="http://schemas.microsoft.com/office/drawing/2014/main" val="961790928"/>
                    </a:ext>
                  </a:extLst>
                </a:gridCol>
                <a:gridCol w="2592640">
                  <a:extLst>
                    <a:ext uri="{9D8B030D-6E8A-4147-A177-3AD203B41FA5}">
                      <a16:colId xmlns:a16="http://schemas.microsoft.com/office/drawing/2014/main" val="291275357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21156050"/>
                    </a:ext>
                  </a:extLst>
                </a:gridCol>
                <a:gridCol w="8463394">
                  <a:extLst>
                    <a:ext uri="{9D8B030D-6E8A-4147-A177-3AD203B41FA5}">
                      <a16:colId xmlns:a16="http://schemas.microsoft.com/office/drawing/2014/main" val="4155524847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indent="0"/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Alamat Surat Menyurat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&lt;alamat penuh bahagian&gt;</a:t>
                      </a:r>
                      <a:endParaRPr lang="en-MY" sz="1200" b="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23495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/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b="0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027113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/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Pemilik/ Pengarah Projek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 semestinya Pengarah.</a:t>
                      </a:r>
                      <a:endParaRPr lang="en-MY" sz="1200" b="0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79485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Jawatan &amp; Gred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Penolong</a:t>
                      </a:r>
                      <a:r>
                        <a:rPr lang="en-MY" sz="1200" b="0" baseline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Pegawai XXX (A 24)</a:t>
                      </a:r>
                      <a:endParaRPr lang="en-MY" sz="12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040942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</a:t>
                      </a:r>
                      <a:r>
                        <a:rPr lang="en-MY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Telefon</a:t>
                      </a:r>
                      <a:r>
                        <a:rPr lang="en-MY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P) &amp; (H/P)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03-88703457 / 017-2352567</a:t>
                      </a:r>
                      <a:endParaRPr lang="en-MY" sz="12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66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</a:t>
                      </a:r>
                      <a:r>
                        <a:rPr lang="en-MY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abc@doa.gov.my</a:t>
                      </a:r>
                      <a:endParaRPr lang="en-MY" sz="12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364787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66056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/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Pengurus Projek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66262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Jawatan &amp; Gred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Penolong</a:t>
                      </a:r>
                      <a:r>
                        <a:rPr lang="en-MY" sz="1200" b="0" baseline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Pegawai XXX (A 24)</a:t>
                      </a:r>
                      <a:endParaRPr lang="en-MY" sz="12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4244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</a:t>
                      </a:r>
                      <a:r>
                        <a:rPr lang="en-MY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Telefon</a:t>
                      </a:r>
                      <a:r>
                        <a:rPr lang="en-MY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P) &amp; (H/P)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03-88703457 / 017-2352567</a:t>
                      </a:r>
                      <a:endParaRPr lang="en-MY" sz="12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035588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</a:t>
                      </a:r>
                      <a:r>
                        <a:rPr lang="en-MY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abc@doa.gov.my</a:t>
                      </a:r>
                      <a:endParaRPr lang="en-MY" sz="12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643926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963293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/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Pegawai (Bisnes/PMO)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43231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Jawatan &amp; Gred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Penolong</a:t>
                      </a:r>
                      <a:r>
                        <a:rPr lang="en-MY" sz="1200" b="0" baseline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Pegawai XXX (A 24)</a:t>
                      </a:r>
                      <a:endParaRPr lang="en-MY" sz="12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43016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</a:t>
                      </a:r>
                      <a:r>
                        <a:rPr lang="en-MY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Telefon</a:t>
                      </a:r>
                      <a:r>
                        <a:rPr lang="en-MY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P) &amp; (H/P)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03-88703457 / 017-2352567</a:t>
                      </a:r>
                      <a:endParaRPr lang="en-MY" sz="12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8822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</a:t>
                      </a:r>
                      <a:r>
                        <a:rPr lang="en-MY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abc@doa.gov.my</a:t>
                      </a:r>
                      <a:endParaRPr lang="en-MY" sz="12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893085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462358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/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d)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Pegawai </a:t>
                      </a:r>
                      <a:r>
                        <a:rPr lang="en-MY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Teknikal / ICT</a:t>
                      </a:r>
                      <a:endParaRPr lang="en-MY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Jika berkaitan</a:t>
                      </a:r>
                      <a:endParaRPr lang="en-MY" sz="1200" b="0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14494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Jawatan &amp; Gred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Penolong</a:t>
                      </a:r>
                      <a:r>
                        <a:rPr lang="en-MY" sz="1200" b="0" baseline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Pegawai XXX (A 24)</a:t>
                      </a:r>
                      <a:endParaRPr lang="en-MY" sz="12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026053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</a:t>
                      </a:r>
                      <a:r>
                        <a:rPr lang="en-MY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Telefon</a:t>
                      </a:r>
                      <a:r>
                        <a:rPr lang="en-MY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P) &amp; (H/P)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03-88703457 / 017-2352567</a:t>
                      </a:r>
                      <a:endParaRPr lang="en-MY" sz="12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39799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</a:t>
                      </a:r>
                      <a:r>
                        <a:rPr lang="en-MY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MY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abc@doa.gov.my</a:t>
                      </a:r>
                      <a:endParaRPr lang="en-MY" sz="12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404346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B70D9DD-C2A6-4477-B24F-36A3D9B69EF1}"/>
              </a:ext>
            </a:extLst>
          </p:cNvPr>
          <p:cNvSpPr txBox="1"/>
          <p:nvPr/>
        </p:nvSpPr>
        <p:spPr>
          <a:xfrm>
            <a:off x="4256263" y="176305"/>
            <a:ext cx="7675545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Pegawai terlibat dengan projek (pemilik, bisnes, teknikal (jika berkaitan).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Pegawai yang bertanggungjawab ke atas slaid permohonan</a:t>
            </a:r>
            <a:endParaRPr lang="en-MY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6132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7800"/>
            <a:r>
              <a:rPr lang="en-MY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LAMPIRAN 1 </a:t>
            </a:r>
            <a:r>
              <a:rPr lang="en-MY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SURAT KELULUSAN PERUNTUKAN / JPICT</a:t>
            </a:r>
            <a:endParaRPr lang="ms-MY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41</a:t>
            </a:fld>
            <a:endParaRPr lang="ms-MY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CFCFB3-F450-4DE9-A996-2F87B78B025F}"/>
              </a:ext>
            </a:extLst>
          </p:cNvPr>
          <p:cNvSpPr txBox="1"/>
          <p:nvPr/>
        </p:nvSpPr>
        <p:spPr>
          <a:xfrm>
            <a:off x="4175760" y="432000"/>
            <a:ext cx="259842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105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Kecuali OE / DE bukan tahun semasa</a:t>
            </a:r>
            <a:endParaRPr lang="ms-MY" sz="1050">
              <a:solidFill>
                <a:srgbClr val="FF0000"/>
              </a:solidFill>
            </a:endParaRPr>
          </a:p>
        </p:txBody>
      </p:sp>
      <p:sp>
        <p:nvSpPr>
          <p:cNvPr id="6" name="Isosceles Triangle 5">
            <a:hlinkClick r:id="rId2" action="ppaction://hlinksldjump"/>
            <a:extLst>
              <a:ext uri="{FF2B5EF4-FFF2-40B4-BE49-F238E27FC236}">
                <a16:creationId xmlns:a16="http://schemas.microsoft.com/office/drawing/2014/main" id="{D2D96CDB-ABD0-4309-84F7-BE81605E9690}"/>
              </a:ext>
            </a:extLst>
          </p:cNvPr>
          <p:cNvSpPr/>
          <p:nvPr/>
        </p:nvSpPr>
        <p:spPr>
          <a:xfrm>
            <a:off x="11647738" y="0"/>
            <a:ext cx="520262" cy="432000"/>
          </a:xfrm>
          <a:prstGeom prst="triangle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1269365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7800"/>
            <a:r>
              <a:rPr lang="en-MY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LAMPIRAN 2 : SURAT / MINIT PUNCA KUASA PERMOHONAN PROJEK</a:t>
            </a:r>
            <a:endParaRPr lang="ms-MY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42</a:t>
            </a:fld>
            <a:endParaRPr lang="ms-MY"/>
          </a:p>
        </p:txBody>
      </p:sp>
      <p:sp>
        <p:nvSpPr>
          <p:cNvPr id="5" name="Isosceles Triangle 4">
            <a:hlinkClick r:id="rId2" action="ppaction://hlinksldjump"/>
            <a:extLst>
              <a:ext uri="{FF2B5EF4-FFF2-40B4-BE49-F238E27FC236}">
                <a16:creationId xmlns:a16="http://schemas.microsoft.com/office/drawing/2014/main" id="{74C7F56E-81CE-4075-B6E2-8D28A8DAA05C}"/>
              </a:ext>
            </a:extLst>
          </p:cNvPr>
          <p:cNvSpPr/>
          <p:nvPr/>
        </p:nvSpPr>
        <p:spPr>
          <a:xfrm>
            <a:off x="11647738" y="0"/>
            <a:ext cx="520262" cy="432000"/>
          </a:xfrm>
          <a:prstGeom prst="triangle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0728589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7800"/>
            <a:r>
              <a:rPr lang="en-MY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LAMPIRAN 3 </a:t>
            </a:r>
            <a:r>
              <a:rPr lang="en-MY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ms-MY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CABUTAN </a:t>
            </a:r>
            <a:r>
              <a:rPr lang="ms-MY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 / DASAR YANG MENYOKONG PROJEK</a:t>
            </a:r>
            <a:endParaRPr lang="ms-MY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43</a:t>
            </a:fld>
            <a:endParaRPr lang="ms-MY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BEA427-C78A-4334-A159-4E94CF253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7" y="1442719"/>
            <a:ext cx="6608576" cy="3093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766475-846C-40BB-A579-4525AA443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527" y="2822013"/>
            <a:ext cx="6457677" cy="3429098"/>
          </a:xfrm>
          <a:prstGeom prst="rect">
            <a:avLst/>
          </a:prstGeom>
        </p:spPr>
      </p:pic>
      <p:sp>
        <p:nvSpPr>
          <p:cNvPr id="7" name="Isosceles Triangle 6">
            <a:hlinkClick r:id="rId4" action="ppaction://hlinksldjump"/>
            <a:extLst>
              <a:ext uri="{FF2B5EF4-FFF2-40B4-BE49-F238E27FC236}">
                <a16:creationId xmlns:a16="http://schemas.microsoft.com/office/drawing/2014/main" id="{4A70C2E1-F9E5-41D6-ACBC-D673FA6E9D2F}"/>
              </a:ext>
            </a:extLst>
          </p:cNvPr>
          <p:cNvSpPr/>
          <p:nvPr/>
        </p:nvSpPr>
        <p:spPr>
          <a:xfrm>
            <a:off x="11647738" y="0"/>
            <a:ext cx="520262" cy="432000"/>
          </a:xfrm>
          <a:prstGeom prst="triangle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2050655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7800"/>
            <a:r>
              <a:rPr lang="en-MY" sz="2400" b="1">
                <a:latin typeface="Arial" panose="020B0604020202020204" pitchFamily="34" charset="0"/>
                <a:cs typeface="Arial" panose="020B0604020202020204" pitchFamily="34" charset="0"/>
              </a:rPr>
              <a:t>LAMPIRAN 4 : JADUAL PERBANDINGAN HARGA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44</a:t>
            </a:fld>
            <a:endParaRPr lang="ms-MY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5290C9-B188-49AE-82A5-7F6F797839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264531"/>
              </p:ext>
            </p:extLst>
          </p:nvPr>
        </p:nvGraphicFramePr>
        <p:xfrm>
          <a:off x="0" y="569135"/>
          <a:ext cx="12204001" cy="31827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721">
                  <a:extLst>
                    <a:ext uri="{9D8B030D-6E8A-4147-A177-3AD203B41FA5}">
                      <a16:colId xmlns:a16="http://schemas.microsoft.com/office/drawing/2014/main" val="2636545450"/>
                    </a:ext>
                  </a:extLst>
                </a:gridCol>
                <a:gridCol w="2804160">
                  <a:extLst>
                    <a:ext uri="{9D8B030D-6E8A-4147-A177-3AD203B41FA5}">
                      <a16:colId xmlns:a16="http://schemas.microsoft.com/office/drawing/2014/main" val="2519285459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909676940"/>
                    </a:ext>
                  </a:extLst>
                </a:gridCol>
                <a:gridCol w="1363440">
                  <a:extLst>
                    <a:ext uri="{9D8B030D-6E8A-4147-A177-3AD203B41FA5}">
                      <a16:colId xmlns:a16="http://schemas.microsoft.com/office/drawing/2014/main" val="3983731781"/>
                    </a:ext>
                  </a:extLst>
                </a:gridCol>
                <a:gridCol w="1363440">
                  <a:extLst>
                    <a:ext uri="{9D8B030D-6E8A-4147-A177-3AD203B41FA5}">
                      <a16:colId xmlns:a16="http://schemas.microsoft.com/office/drawing/2014/main" val="1668656515"/>
                    </a:ext>
                  </a:extLst>
                </a:gridCol>
                <a:gridCol w="1363440">
                  <a:extLst>
                    <a:ext uri="{9D8B030D-6E8A-4147-A177-3AD203B41FA5}">
                      <a16:colId xmlns:a16="http://schemas.microsoft.com/office/drawing/2014/main" val="1897276593"/>
                    </a:ext>
                  </a:extLst>
                </a:gridCol>
                <a:gridCol w="1363440">
                  <a:extLst>
                    <a:ext uri="{9D8B030D-6E8A-4147-A177-3AD203B41FA5}">
                      <a16:colId xmlns:a16="http://schemas.microsoft.com/office/drawing/2014/main" val="1312072998"/>
                    </a:ext>
                  </a:extLst>
                </a:gridCol>
                <a:gridCol w="1363440">
                  <a:extLst>
                    <a:ext uri="{9D8B030D-6E8A-4147-A177-3AD203B41FA5}">
                      <a16:colId xmlns:a16="http://schemas.microsoft.com/office/drawing/2014/main" val="3365860710"/>
                    </a:ext>
                  </a:extLst>
                </a:gridCol>
                <a:gridCol w="1363440">
                  <a:extLst>
                    <a:ext uri="{9D8B030D-6E8A-4147-A177-3AD203B41FA5}">
                      <a16:colId xmlns:a16="http://schemas.microsoft.com/office/drawing/2014/main" val="1830888109"/>
                    </a:ext>
                  </a:extLst>
                </a:gridCol>
              </a:tblGrid>
              <a:tr h="273874">
                <a:tc rowSpan="2"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SYARIKAT 1</a:t>
                      </a:r>
                      <a:endParaRPr lang="en-MY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SYARIKAT 2</a:t>
                      </a:r>
                      <a:endParaRPr lang="en-MY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50" marR="24765" lvl="0" indent="-635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SYARIKAT 3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750299"/>
                  </a:ext>
                </a:extLst>
              </a:tr>
              <a:tr h="323850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  <a:br>
                        <a:rPr lang="ms-MY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ms-MY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en-MY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HARGA</a:t>
                      </a:r>
                      <a:br>
                        <a:rPr lang="en-MY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ms-MY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en-MY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  <a:br>
                        <a:rPr lang="en-MY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ms-MY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en-MY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HARGA</a:t>
                      </a:r>
                      <a:br>
                        <a:rPr lang="en-MY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ms-MY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en-MY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  <a:br>
                        <a:rPr lang="en-MY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ms-MY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en-MY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HARGA</a:t>
                      </a:r>
                      <a:br>
                        <a:rPr lang="en-MY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ms-MY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en-MY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760022"/>
                  </a:ext>
                </a:extLst>
              </a:tr>
              <a:tr h="369285">
                <a:tc>
                  <a:txBody>
                    <a:bodyPr/>
                    <a:lstStyle/>
                    <a:p>
                      <a:pPr algn="ctr"/>
                      <a:r>
                        <a:rPr lang="en-MY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Nutanix Storage Hardware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lot??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90931"/>
                  </a:ext>
                </a:extLst>
              </a:tr>
              <a:tr h="369285">
                <a:tc>
                  <a:txBody>
                    <a:bodyPr/>
                    <a:lstStyle/>
                    <a:p>
                      <a:pPr algn="ctr"/>
                      <a:r>
                        <a:rPr lang="en-MY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Nutanix Memory Upgrade (Existing 3 nodes)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lot??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045423"/>
                  </a:ext>
                </a:extLst>
              </a:tr>
              <a:tr h="369285">
                <a:tc>
                  <a:txBody>
                    <a:bodyPr/>
                    <a:lstStyle/>
                    <a:p>
                      <a:pPr algn="ctr"/>
                      <a:r>
                        <a:rPr lang="en-MY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Komputer Workstation Mobile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unit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3671871"/>
                  </a:ext>
                </a:extLst>
              </a:tr>
              <a:tr h="369285">
                <a:tc>
                  <a:txBody>
                    <a:bodyPr/>
                    <a:lstStyle/>
                    <a:p>
                      <a:pPr algn="ctr"/>
                      <a:r>
                        <a:rPr lang="en-MY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Komputer Workstation Desktop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unit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7202869"/>
                  </a:ext>
                </a:extLst>
              </a:tr>
              <a:tr h="369285">
                <a:tc>
                  <a:txBody>
                    <a:bodyPr/>
                    <a:lstStyle/>
                    <a:p>
                      <a:pPr algn="ctr"/>
                      <a:r>
                        <a:rPr lang="en-MY" sz="1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en-MY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Pencetak A3/A4? (B/W Warna?)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unit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42832"/>
                  </a:ext>
                </a:extLst>
              </a:tr>
              <a:tr h="369285">
                <a:tc gridSpan="3"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HARGA (RM)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358319"/>
                  </a:ext>
                </a:extLst>
              </a:tr>
              <a:tr h="369285">
                <a:tc gridSpan="3"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en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** JUSTIFIKASI PEMILIHAN HARGA: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6350" marR="24765" indent="-6350" algn="l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en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???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" marR="24765" indent="-6350" algn="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endParaRPr lang="en-MY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80190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A14371E-2E23-44B0-B22B-4A817CF7C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106501"/>
              </p:ext>
            </p:extLst>
          </p:nvPr>
        </p:nvGraphicFramePr>
        <p:xfrm>
          <a:off x="12002" y="4112243"/>
          <a:ext cx="12191999" cy="2348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65">
                  <a:extLst>
                    <a:ext uri="{9D8B030D-6E8A-4147-A177-3AD203B41FA5}">
                      <a16:colId xmlns:a16="http://schemas.microsoft.com/office/drawing/2014/main" val="2081028044"/>
                    </a:ext>
                  </a:extLst>
                </a:gridCol>
                <a:gridCol w="1293605">
                  <a:extLst>
                    <a:ext uri="{9D8B030D-6E8A-4147-A177-3AD203B41FA5}">
                      <a16:colId xmlns:a16="http://schemas.microsoft.com/office/drawing/2014/main" val="3527918145"/>
                    </a:ext>
                  </a:extLst>
                </a:gridCol>
                <a:gridCol w="641642">
                  <a:extLst>
                    <a:ext uri="{9D8B030D-6E8A-4147-A177-3AD203B41FA5}">
                      <a16:colId xmlns:a16="http://schemas.microsoft.com/office/drawing/2014/main" val="1210145217"/>
                    </a:ext>
                  </a:extLst>
                </a:gridCol>
                <a:gridCol w="748807">
                  <a:extLst>
                    <a:ext uri="{9D8B030D-6E8A-4147-A177-3AD203B41FA5}">
                      <a16:colId xmlns:a16="http://schemas.microsoft.com/office/drawing/2014/main" val="816569459"/>
                    </a:ext>
                  </a:extLst>
                </a:gridCol>
                <a:gridCol w="980127">
                  <a:extLst>
                    <a:ext uri="{9D8B030D-6E8A-4147-A177-3AD203B41FA5}">
                      <a16:colId xmlns:a16="http://schemas.microsoft.com/office/drawing/2014/main" val="3565686364"/>
                    </a:ext>
                  </a:extLst>
                </a:gridCol>
                <a:gridCol w="901717">
                  <a:extLst>
                    <a:ext uri="{9D8B030D-6E8A-4147-A177-3AD203B41FA5}">
                      <a16:colId xmlns:a16="http://schemas.microsoft.com/office/drawing/2014/main" val="110481495"/>
                    </a:ext>
                  </a:extLst>
                </a:gridCol>
                <a:gridCol w="901717">
                  <a:extLst>
                    <a:ext uri="{9D8B030D-6E8A-4147-A177-3AD203B41FA5}">
                      <a16:colId xmlns:a16="http://schemas.microsoft.com/office/drawing/2014/main" val="1333546978"/>
                    </a:ext>
                  </a:extLst>
                </a:gridCol>
                <a:gridCol w="901717">
                  <a:extLst>
                    <a:ext uri="{9D8B030D-6E8A-4147-A177-3AD203B41FA5}">
                      <a16:colId xmlns:a16="http://schemas.microsoft.com/office/drawing/2014/main" val="4145448356"/>
                    </a:ext>
                  </a:extLst>
                </a:gridCol>
                <a:gridCol w="901717">
                  <a:extLst>
                    <a:ext uri="{9D8B030D-6E8A-4147-A177-3AD203B41FA5}">
                      <a16:colId xmlns:a16="http://schemas.microsoft.com/office/drawing/2014/main" val="3209298067"/>
                    </a:ext>
                  </a:extLst>
                </a:gridCol>
                <a:gridCol w="901717">
                  <a:extLst>
                    <a:ext uri="{9D8B030D-6E8A-4147-A177-3AD203B41FA5}">
                      <a16:colId xmlns:a16="http://schemas.microsoft.com/office/drawing/2014/main" val="3130909816"/>
                    </a:ext>
                  </a:extLst>
                </a:gridCol>
                <a:gridCol w="901717">
                  <a:extLst>
                    <a:ext uri="{9D8B030D-6E8A-4147-A177-3AD203B41FA5}">
                      <a16:colId xmlns:a16="http://schemas.microsoft.com/office/drawing/2014/main" val="3191264008"/>
                    </a:ext>
                  </a:extLst>
                </a:gridCol>
                <a:gridCol w="901717">
                  <a:extLst>
                    <a:ext uri="{9D8B030D-6E8A-4147-A177-3AD203B41FA5}">
                      <a16:colId xmlns:a16="http://schemas.microsoft.com/office/drawing/2014/main" val="3976470056"/>
                    </a:ext>
                  </a:extLst>
                </a:gridCol>
                <a:gridCol w="901717">
                  <a:extLst>
                    <a:ext uri="{9D8B030D-6E8A-4147-A177-3AD203B41FA5}">
                      <a16:colId xmlns:a16="http://schemas.microsoft.com/office/drawing/2014/main" val="3903978179"/>
                    </a:ext>
                  </a:extLst>
                </a:gridCol>
                <a:gridCol w="901717">
                  <a:extLst>
                    <a:ext uri="{9D8B030D-6E8A-4147-A177-3AD203B41FA5}">
                      <a16:colId xmlns:a16="http://schemas.microsoft.com/office/drawing/2014/main" val="3973902310"/>
                    </a:ext>
                  </a:extLst>
                </a:gridCol>
              </a:tblGrid>
              <a:tr h="341661">
                <a:tc rowSpan="2"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lang="ms-MY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SYARIKAT 1</a:t>
                      </a:r>
                      <a:endParaRPr lang="en-MY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SYARIKAT 2</a:t>
                      </a:r>
                      <a:endParaRPr lang="en-MY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10000"/>
                        </a:lnSpc>
                        <a:spcAft>
                          <a:spcPts val="520"/>
                        </a:spcAft>
                      </a:pPr>
                      <a:r>
                        <a:rPr lang="ms-MY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SYARIKAT 3</a:t>
                      </a:r>
                      <a:endParaRPr lang="en-MY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9895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00000"/>
                        </a:lnSpc>
                        <a:spcAft>
                          <a:spcPts val="520"/>
                        </a:spcAft>
                      </a:pPr>
                      <a:r>
                        <a:rPr lang="ms-MY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BELI</a:t>
                      </a:r>
                      <a:endParaRPr lang="en-MY" sz="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00000"/>
                        </a:lnSpc>
                        <a:spcAft>
                          <a:spcPts val="520"/>
                        </a:spcAft>
                      </a:pPr>
                      <a:r>
                        <a:rPr lang="ms-MY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SEWA GUNA</a:t>
                      </a:r>
                      <a:br>
                        <a:rPr lang="en-MY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ms-MY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 bulan)</a:t>
                      </a:r>
                      <a:endParaRPr lang="en-MY" sz="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00000"/>
                        </a:lnSpc>
                        <a:spcAft>
                          <a:spcPts val="520"/>
                        </a:spcAft>
                      </a:pPr>
                      <a:r>
                        <a:rPr lang="ms-MY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SEWA BELI</a:t>
                      </a:r>
                      <a:br>
                        <a:rPr lang="en-MY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ms-MY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 bulan)</a:t>
                      </a:r>
                      <a:endParaRPr lang="en-MY" sz="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00000"/>
                        </a:lnSpc>
                        <a:spcAft>
                          <a:spcPts val="520"/>
                        </a:spcAft>
                      </a:pPr>
                      <a:r>
                        <a:rPr lang="ms-MY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BELI</a:t>
                      </a:r>
                      <a:endParaRPr lang="en-MY" sz="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00000"/>
                        </a:lnSpc>
                        <a:spcAft>
                          <a:spcPts val="520"/>
                        </a:spcAft>
                      </a:pPr>
                      <a:r>
                        <a:rPr lang="ms-MY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SEWA GUNA</a:t>
                      </a:r>
                      <a:br>
                        <a:rPr lang="en-MY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ms-MY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 bulan)</a:t>
                      </a:r>
                      <a:endParaRPr lang="en-MY" sz="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00000"/>
                        </a:lnSpc>
                        <a:spcAft>
                          <a:spcPts val="520"/>
                        </a:spcAft>
                      </a:pPr>
                      <a:r>
                        <a:rPr lang="ms-MY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SEWA BELI</a:t>
                      </a:r>
                      <a:br>
                        <a:rPr lang="en-MY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ms-MY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 bulan)</a:t>
                      </a:r>
                      <a:endParaRPr lang="en-MY" sz="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00000"/>
                        </a:lnSpc>
                        <a:spcAft>
                          <a:spcPts val="520"/>
                        </a:spcAft>
                      </a:pPr>
                      <a:r>
                        <a:rPr lang="ms-MY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BELI</a:t>
                      </a:r>
                      <a:endParaRPr lang="en-MY" sz="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00000"/>
                        </a:lnSpc>
                        <a:spcAft>
                          <a:spcPts val="520"/>
                        </a:spcAft>
                      </a:pPr>
                      <a:r>
                        <a:rPr lang="ms-MY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SEWA GUNA</a:t>
                      </a:r>
                      <a:br>
                        <a:rPr lang="en-MY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ms-MY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 bulan)</a:t>
                      </a:r>
                      <a:endParaRPr lang="en-MY" sz="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24765" indent="-6350" algn="ctr">
                        <a:lnSpc>
                          <a:spcPct val="100000"/>
                        </a:lnSpc>
                        <a:spcAft>
                          <a:spcPts val="520"/>
                        </a:spcAft>
                      </a:pPr>
                      <a:r>
                        <a:rPr lang="ms-MY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SEWA BELI</a:t>
                      </a:r>
                      <a:br>
                        <a:rPr lang="en-MY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ms-MY" sz="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 bulan)</a:t>
                      </a:r>
                      <a:endParaRPr lang="en-MY" sz="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283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Item</a:t>
                      </a: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689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918622"/>
                  </a:ext>
                </a:extLst>
              </a:tr>
              <a:tr h="271176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613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068289"/>
                  </a:ext>
                </a:extLst>
              </a:tr>
              <a:tr h="360000"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760113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C263FA90-2915-40E1-9120-3995D2B68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760" y="4704612"/>
            <a:ext cx="6772274" cy="26161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FORMAT 2: JADUAL PERBANDINGAN HARGA &lt;&lt;ITEM&gt;&gt; MENGIKUT JENIS SEWAAN</a:t>
            </a:r>
            <a:r>
              <a:rPr kumimoji="0" lang="ms-MY" altLang="en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	</a:t>
            </a:r>
            <a:endParaRPr kumimoji="0" lang="ms-MY" altLang="en-US" sz="11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2C457-6A6E-4757-A102-E634C92EBD72}"/>
              </a:ext>
            </a:extLst>
          </p:cNvPr>
          <p:cNvSpPr txBox="1"/>
          <p:nvPr/>
        </p:nvSpPr>
        <p:spPr>
          <a:xfrm>
            <a:off x="5140961" y="1988978"/>
            <a:ext cx="6106160" cy="27699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FORMAT 1: JADUAL KAJIAN PASARAN UNTUK SELAIN SEWAAN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Isosceles Triangle 8">
            <a:hlinkClick r:id="rId2" action="ppaction://hlinksldjump"/>
            <a:extLst>
              <a:ext uri="{FF2B5EF4-FFF2-40B4-BE49-F238E27FC236}">
                <a16:creationId xmlns:a16="http://schemas.microsoft.com/office/drawing/2014/main" id="{80196E68-6B2F-43F8-B0DA-585520A948EE}"/>
              </a:ext>
            </a:extLst>
          </p:cNvPr>
          <p:cNvSpPr/>
          <p:nvPr/>
        </p:nvSpPr>
        <p:spPr>
          <a:xfrm>
            <a:off x="11647738" y="0"/>
            <a:ext cx="520262" cy="432000"/>
          </a:xfrm>
          <a:prstGeom prst="triangle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0437306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7800"/>
            <a:r>
              <a:rPr lang="en-MY" sz="2400" b="1">
                <a:latin typeface="Arial" panose="020B0604020202020204" pitchFamily="34" charset="0"/>
                <a:cs typeface="Arial" panose="020B0604020202020204" pitchFamily="34" charset="0"/>
              </a:rPr>
              <a:t>LAMPIRAN 5 </a:t>
            </a:r>
            <a:r>
              <a:rPr lang="en-MY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MY" sz="2400" b="1">
                <a:latin typeface="Arial" panose="020B0604020202020204" pitchFamily="34" charset="0"/>
                <a:cs typeface="Arial" panose="020B0604020202020204" pitchFamily="34" charset="0"/>
              </a:rPr>
              <a:t>KAJIAN PASARAN (SEBUT HARGA)			</a:t>
            </a:r>
            <a:endParaRPr lang="ms-MY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45</a:t>
            </a:fld>
            <a:endParaRPr lang="ms-MY"/>
          </a:p>
        </p:txBody>
      </p:sp>
      <p:sp>
        <p:nvSpPr>
          <p:cNvPr id="18" name="Isosceles Triangle 17">
            <a:hlinkClick r:id="rId2" action="ppaction://hlinksldjump"/>
            <a:extLst>
              <a:ext uri="{FF2B5EF4-FFF2-40B4-BE49-F238E27FC236}">
                <a16:creationId xmlns:a16="http://schemas.microsoft.com/office/drawing/2014/main" id="{13879C5A-9E05-4937-B3C5-19BC385C7A01}"/>
              </a:ext>
            </a:extLst>
          </p:cNvPr>
          <p:cNvSpPr/>
          <p:nvPr/>
        </p:nvSpPr>
        <p:spPr>
          <a:xfrm>
            <a:off x="11647738" y="0"/>
            <a:ext cx="520262" cy="432000"/>
          </a:xfrm>
          <a:prstGeom prst="triangle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4A25147-E417-4AA4-B947-4449B90B9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945159"/>
              </p:ext>
            </p:extLst>
          </p:nvPr>
        </p:nvGraphicFramePr>
        <p:xfrm>
          <a:off x="0" y="558800"/>
          <a:ext cx="12191997" cy="5908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3999">
                  <a:extLst>
                    <a:ext uri="{9D8B030D-6E8A-4147-A177-3AD203B41FA5}">
                      <a16:colId xmlns:a16="http://schemas.microsoft.com/office/drawing/2014/main" val="3452685761"/>
                    </a:ext>
                  </a:extLst>
                </a:gridCol>
                <a:gridCol w="4063999">
                  <a:extLst>
                    <a:ext uri="{9D8B030D-6E8A-4147-A177-3AD203B41FA5}">
                      <a16:colId xmlns:a16="http://schemas.microsoft.com/office/drawing/2014/main" val="2122214533"/>
                    </a:ext>
                  </a:extLst>
                </a:gridCol>
                <a:gridCol w="4063999">
                  <a:extLst>
                    <a:ext uri="{9D8B030D-6E8A-4147-A177-3AD203B41FA5}">
                      <a16:colId xmlns:a16="http://schemas.microsoft.com/office/drawing/2014/main" val="835191015"/>
                    </a:ext>
                  </a:extLst>
                </a:gridCol>
              </a:tblGrid>
              <a:tr h="268549">
                <a:tc>
                  <a:txBody>
                    <a:bodyPr/>
                    <a:lstStyle/>
                    <a:p>
                      <a:pPr algn="ctr"/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 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 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 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3188926"/>
                  </a:ext>
                </a:extLst>
              </a:tr>
              <a:tr h="5633776">
                <a:tc>
                  <a:txBody>
                    <a:bodyPr/>
                    <a:lstStyle/>
                    <a:p>
                      <a:endParaRPr lang="en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2455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5675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8096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7800"/>
            <a:r>
              <a:rPr lang="en-MY" sz="2400" b="1">
                <a:latin typeface="Arial" panose="020B0604020202020204" pitchFamily="34" charset="0"/>
                <a:cs typeface="Arial" panose="020B0604020202020204" pitchFamily="34" charset="0"/>
              </a:rPr>
              <a:t>LAMPIRAN X : XXXX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46</a:t>
            </a:fld>
            <a:endParaRPr lang="ms-MY"/>
          </a:p>
        </p:txBody>
      </p:sp>
      <p:sp>
        <p:nvSpPr>
          <p:cNvPr id="5" name="Isosceles Triangle 4">
            <a:hlinkClick r:id="rId2" action="ppaction://hlinksldjump"/>
            <a:extLst>
              <a:ext uri="{FF2B5EF4-FFF2-40B4-BE49-F238E27FC236}">
                <a16:creationId xmlns:a16="http://schemas.microsoft.com/office/drawing/2014/main" id="{16C1E88F-E537-42B2-98AF-3C876F2EE443}"/>
              </a:ext>
            </a:extLst>
          </p:cNvPr>
          <p:cNvSpPr/>
          <p:nvPr/>
        </p:nvSpPr>
        <p:spPr>
          <a:xfrm>
            <a:off x="11647738" y="0"/>
            <a:ext cx="520262" cy="432000"/>
          </a:xfrm>
          <a:prstGeom prst="triangle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0948951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2794F-C622-4F65-8407-EB71F29CC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E2855-93F4-45D8-8A4A-CF5AC9502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2F168-D0BE-4051-8B7E-EB26D38E3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47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0126803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5CBF00A0-0474-4187-B72C-78CD9B28F9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427804"/>
            <a:ext cx="10515600" cy="1616075"/>
          </a:xfrm>
        </p:spPr>
        <p:txBody>
          <a:bodyPr>
            <a:normAutofit fontScale="90000"/>
          </a:bodyPr>
          <a:lstStyle/>
          <a:p>
            <a:pPr algn="ctr"/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MAKLUMAT PERUNTUKAN LANGGANAN PERKHIDMATAN </a:t>
            </a:r>
            <a:r>
              <a:rPr lang="sv-SE" b="1">
                <a:latin typeface="Arial" panose="020B0604020202020204" pitchFamily="34" charset="0"/>
                <a:cs typeface="Arial" panose="020B0604020202020204" pitchFamily="34" charset="0"/>
              </a:rPr>
              <a:t>PENGKOMPUTERAN AWAN</a:t>
            </a:r>
            <a:endParaRPr lang="en-MY" i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E7C633-8C77-4F4F-8230-F19132BBBAEB}"/>
              </a:ext>
            </a:extLst>
          </p:cNvPr>
          <p:cNvSpPr txBox="1"/>
          <p:nvPr/>
        </p:nvSpPr>
        <p:spPr>
          <a:xfrm>
            <a:off x="1149163" y="4250009"/>
            <a:ext cx="967123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Nota: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Mohon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sertakan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dokumen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sokongan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minit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mesyuarat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persetujuan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kelulusan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peruntukan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JDN (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terlibat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3569A97-49E1-49C0-A90B-EFD7EFA7B2E0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ms-MY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fld id="{BA0703F6-9220-493B-BC25-87A499A6DF38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>
                <a:buClrTx/>
                <a:buSzTx/>
                <a:buFontTx/>
                <a:buNone/>
                <a:defRPr/>
              </a:pPr>
              <a:t>48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604E69-CA4E-4B94-91CA-C788D852C0C3}"/>
              </a:ext>
            </a:extLst>
          </p:cNvPr>
          <p:cNvSpPr txBox="1"/>
          <p:nvPr/>
        </p:nvSpPr>
        <p:spPr>
          <a:xfrm>
            <a:off x="1149163" y="5338583"/>
            <a:ext cx="96712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s-MY" sz="1800" i="1">
                <a:solidFill>
                  <a:srgbClr val="0070C0"/>
                </a:solidFill>
              </a:rPr>
              <a:t>(Ditampung sepenuhnya oleh JDN berdasarkan </a:t>
            </a:r>
            <a:br>
              <a:rPr lang="ms-MY" sz="1800" i="1">
                <a:solidFill>
                  <a:srgbClr val="0070C0"/>
                </a:solidFill>
              </a:rPr>
            </a:br>
            <a:r>
              <a:rPr lang="ms-MY" sz="1800">
                <a:solidFill>
                  <a:srgbClr val="0070C0"/>
                </a:solidFill>
                <a:latin typeface="Arial" panose="020B0604020202020204" pitchFamily="34" charset="0"/>
              </a:rPr>
              <a:t>Minit Mesyuarat Permohonan Perkhidmatan MyGovCloud@PDSA Bagi xxxxxxxx</a:t>
            </a:r>
            <a:br>
              <a:rPr lang="ms-MY" sz="1800">
                <a:solidFill>
                  <a:srgbClr val="0070C0"/>
                </a:solidFill>
                <a:latin typeface="+mn-lt"/>
                <a:cs typeface="+mn-cs"/>
              </a:rPr>
            </a:br>
            <a:r>
              <a:rPr lang="ms-MY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(Rujuk Lampiran X))</a:t>
            </a:r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8925769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12204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7800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kumimoji="0" lang="fi-FI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PERINCIAN KOS: (G) </a:t>
            </a:r>
            <a:r>
              <a:rPr kumimoji="0" lang="en-US" altLang="ko-KR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PERKHIDMATAN PENGKOMPUTERAN AWAN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49</a:t>
            </a:fld>
            <a:endParaRPr lang="ms-MY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A4B66E1-8587-482C-A91D-18CAAAA37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318379"/>
              </p:ext>
            </p:extLst>
          </p:nvPr>
        </p:nvGraphicFramePr>
        <p:xfrm>
          <a:off x="127001" y="609618"/>
          <a:ext cx="11932921" cy="505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3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2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6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061">
                <a:tc gridSpan="3">
                  <a:txBody>
                    <a:bodyPr/>
                    <a:lstStyle/>
                    <a:p>
                      <a:pPr algn="ctr"/>
                      <a:r>
                        <a:rPr lang="en-MY" sz="1400" b="1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RINGKASAN PERUNTUKAN</a:t>
                      </a:r>
                      <a:endParaRPr lang="ms-MY" sz="1400" b="1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ms-MY" sz="1400" b="1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ms-MY" sz="1400" b="1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318002"/>
                  </a:ext>
                </a:extLst>
              </a:tr>
              <a:tr h="259061">
                <a:tc>
                  <a:txBody>
                    <a:bodyPr/>
                    <a:lstStyle/>
                    <a:p>
                      <a:pPr algn="l"/>
                      <a:r>
                        <a:rPr lang="ms-MY" sz="14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400" b="1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4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400" b="1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4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 (RM)</a:t>
                      </a:r>
                      <a:endParaRPr lang="ms-MY" sz="1400" b="1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G-A.</a:t>
                      </a:r>
                      <a:endParaRPr lang="ms-MY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INFRASTRUKTUR (IaaS)</a:t>
                      </a:r>
                      <a:endParaRPr lang="ms-MY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G-</a:t>
                      </a:r>
                      <a:r>
                        <a:rPr lang="ms-MY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</a:t>
                      </a: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s-MY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PLATFORM (PaaS)</a:t>
                      </a: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G-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</a:t>
                      </a:r>
                      <a:endParaRPr lang="ms-MY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PERISIAN (SaaS)</a:t>
                      </a:r>
                      <a:endParaRPr lang="ms-MY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G-</a:t>
                      </a:r>
                      <a:r>
                        <a:rPr lang="en-MY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D1.</a:t>
                      </a:r>
                      <a:endParaRPr lang="ms-MY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MYGOVCLOUD@PDSA (VM)</a:t>
                      </a:r>
                      <a:endParaRPr lang="ms-MY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G-</a:t>
                      </a:r>
                      <a:r>
                        <a:rPr lang="en-MY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D2.</a:t>
                      </a:r>
                      <a:endParaRPr lang="ms-MY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MYGOVCLOUD@PDSA (CO-LOCATION)</a:t>
                      </a:r>
                      <a:endParaRPr lang="ms-MY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G-</a:t>
                      </a:r>
                      <a:r>
                        <a:rPr lang="ms-MY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</a:t>
                      </a: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s-MY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RANGKAIAN</a:t>
                      </a: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G-</a:t>
                      </a:r>
                      <a:r>
                        <a:rPr lang="ms-MY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F.</a:t>
                      </a: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KESELAMATAN</a:t>
                      </a: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5475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G-</a:t>
                      </a:r>
                      <a:r>
                        <a:rPr lang="ms-MY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G.</a:t>
                      </a: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PERKHIDMATAN ICT (TERMASUK PERKHIDMATAN PROFESIONAL DAN LATIHAN)</a:t>
                      </a:r>
                      <a:endParaRPr lang="ms-MY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8773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G-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H.</a:t>
                      </a:r>
                      <a:endParaRPr lang="ms-MY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0"/>
                        </a:spcBef>
                        <a:buFont typeface="+mj-lt"/>
                        <a:buNone/>
                        <a:defRPr/>
                      </a:pPr>
                      <a:r>
                        <a:rPr lang="ms-MY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LAIN-LAIN</a:t>
                      </a:r>
                      <a:endParaRPr lang="ms-MY" sz="1600" strike="sng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6427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ms-MY" sz="14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s-MY" sz="14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</a:txBody>
                  <a:tcPr marL="91448" marR="914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ms-MY" sz="14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s-MY" sz="1400" b="1" i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 and Service Tax </a:t>
                      </a:r>
                      <a:r>
                        <a:rPr lang="ms-MY" sz="14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(SST)</a:t>
                      </a:r>
                      <a:endParaRPr lang="ms-MY" sz="1400" b="1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400" b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245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ms-MY" sz="14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s-MY" sz="14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KESELURUHAN</a:t>
                      </a:r>
                    </a:p>
                  </a:txBody>
                  <a:tcPr marL="91448" marR="914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X,XXX,XXX.XX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itle 2">
            <a:extLst>
              <a:ext uri="{FF2B5EF4-FFF2-40B4-BE49-F238E27FC236}">
                <a16:creationId xmlns:a16="http://schemas.microsoft.com/office/drawing/2014/main" id="{06DCF048-7386-469A-BAE6-8071497157E4}"/>
              </a:ext>
            </a:extLst>
          </p:cNvPr>
          <p:cNvSpPr txBox="1">
            <a:spLocks/>
          </p:cNvSpPr>
          <p:nvPr/>
        </p:nvSpPr>
        <p:spPr>
          <a:xfrm>
            <a:off x="127001" y="5846915"/>
            <a:ext cx="11864973" cy="787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1600" b="1">
                <a:latin typeface="Arial" panose="020B0604020202020204" pitchFamily="34" charset="0"/>
                <a:cs typeface="Arial" panose="020B0604020202020204" pitchFamily="34" charset="0"/>
              </a:rPr>
              <a:t>MAKLUMAT PERUNTUKAN LANGGANAN PERKHIDMATAN PENGKOMPUTERAN AWAN</a:t>
            </a:r>
            <a:br>
              <a:rPr lang="sv-SE" sz="1600" b="1" i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1600" b="1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s-MY" sz="16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(Ditampung sepenuhnya oleh MAMPU berdasarkan </a:t>
            </a:r>
            <a:r>
              <a:rPr lang="ms-MY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Minit Mesyuarat Permohonan Perkhidmatan MyGovCloud@PDSA Bagi xxxxxxxx</a:t>
            </a:r>
            <a:br>
              <a:rPr lang="ms-MY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s-MY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(Rujuk Lampiran X))</a:t>
            </a:r>
            <a:endParaRPr lang="ms-MY" sz="16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520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MAKLUMAT SOKONGAN PERMOHONAN KELULUSAN TEKNIKAL PROJEK ICT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EEC400F-ECF1-4A38-8549-F60614DD8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407593"/>
              </p:ext>
            </p:extLst>
          </p:nvPr>
        </p:nvGraphicFramePr>
        <p:xfrm>
          <a:off x="112679" y="500601"/>
          <a:ext cx="11966641" cy="612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721">
                  <a:extLst>
                    <a:ext uri="{9D8B030D-6E8A-4147-A177-3AD203B41FA5}">
                      <a16:colId xmlns:a16="http://schemas.microsoft.com/office/drawing/2014/main" val="2869875357"/>
                    </a:ext>
                  </a:extLst>
                </a:gridCol>
                <a:gridCol w="10502900">
                  <a:extLst>
                    <a:ext uri="{9D8B030D-6E8A-4147-A177-3AD203B41FA5}">
                      <a16:colId xmlns:a16="http://schemas.microsoft.com/office/drawing/2014/main" val="1793385040"/>
                    </a:ext>
                  </a:extLst>
                </a:gridCol>
                <a:gridCol w="1043020">
                  <a:extLst>
                    <a:ext uri="{9D8B030D-6E8A-4147-A177-3AD203B41FA5}">
                      <a16:colId xmlns:a16="http://schemas.microsoft.com/office/drawing/2014/main" val="255763018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9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KANDUNGAN PERMOHONAN (MAKLUMAT SOKONGAN)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TANDAKAN </a:t>
                      </a:r>
                      <a:r>
                        <a:rPr lang="ms-MY" sz="9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7898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ms-MY" sz="9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9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Salinan Kertas/Surat Kelulusan/Minit Mesyuarat Pasukan Digital Sektor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9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</a:t>
                      </a:r>
                      <a:endParaRPr lang="ms-MY" sz="9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371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ms-MY" sz="9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ms-MY" sz="9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Keputusan </a:t>
                      </a:r>
                      <a:r>
                        <a:rPr lang="ms-MY" sz="9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Mesyuarat Pasukan Digital Sektor: Projek Agensi Spesifik (AS) / Projek </a:t>
                      </a:r>
                      <a:r>
                        <a:rPr lang="ms-MY" sz="900" i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Whole of Government </a:t>
                      </a:r>
                      <a:r>
                        <a:rPr lang="ms-MY" sz="9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(WoG)</a:t>
                      </a:r>
                      <a:endParaRPr lang="ms-MY" sz="9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9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878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ms-MY" sz="9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ms-MY" sz="9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WoG: Ulasan Sesi Libat Urus (SLU): Setuju Tanpa Pindaan/Setuju Dengan Pindaaan/ Kaji Semula/ Gabung/Gugur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9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373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ms-MY" sz="9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9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Agensi Spesifik (AS) </a:t>
                      </a:r>
                      <a:r>
                        <a:rPr lang="ms-MY" sz="9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ms-MY" sz="9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Salinan Kertas/ Surat Kelulusan JPICT Agensi</a:t>
                      </a:r>
                      <a:endParaRPr lang="ms-MY" sz="9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9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982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ms-MY" sz="9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ms-MY" sz="9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Agensi Spesifik (AS) </a:t>
                      </a:r>
                      <a:r>
                        <a:rPr lang="ms-MY" sz="9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ms-MY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Salinan Kertas/ Surat Kelulusan JPICT Kementerian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9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630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ms-MY" sz="9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ms-MY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Punca Kuasa/ Mandat : Salinan Minit/Surat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9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543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ms-MY" sz="9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ms-MY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Salinan Surat/ Dokumen Kelulusan Peruntukan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9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025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ms-MY" sz="9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ms-MY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Kajian Pasaran daripada 3 syarikat atau surat daripada </a:t>
                      </a:r>
                      <a:r>
                        <a:rPr lang="ms-MY" sz="9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 </a:t>
                      </a:r>
                      <a:r>
                        <a:rPr lang="ms-MY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sekiranya pembekal tunggal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9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117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ms-MY" sz="9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s-MY" sz="9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Perbandingan antara keperluan sistem aplikasi dengan fungsi/ ciri-ciri ditawarkan oleh perisian  </a:t>
                      </a:r>
                      <a:r>
                        <a:rPr lang="ms-MY" sz="900" i="1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Commercial off-the-shelf </a:t>
                      </a:r>
                      <a:r>
                        <a:rPr lang="ms-MY" sz="9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(COTS)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9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8807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ms-MY" sz="9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s-MY" sz="9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Rumusan hasil </a:t>
                      </a:r>
                      <a:r>
                        <a:rPr lang="ms-MY" sz="900" i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Proof of Concept </a:t>
                      </a:r>
                      <a:r>
                        <a:rPr lang="ms-MY" sz="9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(POC)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9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418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s-MY" sz="900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Hasil</a:t>
                      </a:r>
                      <a:r>
                        <a:rPr lang="ms-MY" sz="900" i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Benchmarking</a:t>
                      </a:r>
                      <a:r>
                        <a:rPr lang="ms-MY" sz="9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teknologi dengan agensi/ negara lain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9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712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s-MY" sz="900" strike="noStrik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Minit Mesyuarat/ Nota Perbincangan libat urus bagi skop integrasi dan perkhidmatan (Contoh: GPKI,PDSA dan lain-lain)/ Aplikasi Guna Sama (Contoh: MyMesyuarat, DDMS dan lain-lain)</a:t>
                      </a:r>
                      <a:endParaRPr lang="ms-MY" sz="9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9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04666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ms-MY" sz="9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Anggaran Keperluan Kapasiti (Contoh: Storan, Kapasiti</a:t>
                      </a:r>
                      <a:r>
                        <a:rPr lang="ms-MY" sz="9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s-MY" sz="9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Rangkaian dan lain-lain)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9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2358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9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Ulasan Pejabat Ketua Pegawai Keselamatan Kerajaan Malaysia (CGSO) mengenai keselamatan fizikal dan keselamatan maklumat (yang mana berkaitan).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8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(Rujuk: Surat Pekeliling Am Bilangan 2 Tahun 2021 - Garis Panduan Pengurusan Keselamatan Maklumat Melalui Pengkomputeran Awan </a:t>
                      </a:r>
                      <a:r>
                        <a:rPr lang="ms-MY" sz="800" i="1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(Cloud Computing)</a:t>
                      </a:r>
                      <a:r>
                        <a:rPr lang="ms-MY" sz="8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Dalam Perkhidmatan Awam; Arahan Keselamatan Pindaan 2017)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ms-MY" sz="9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 permohonan kepada CGSO        : </a:t>
                      </a:r>
                      <a:r>
                        <a:rPr lang="ms-MY" sz="900" b="0" i="0" u="none" strike="noStrike" cap="none" noProof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DD/MM/YYYY</a:t>
                      </a:r>
                      <a:r>
                        <a:rPr lang="ms-MY" sz="900" u="none" strike="noStrike" cap="none" noProof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ms-MY" sz="900" u="none" strike="noStrike" cap="non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Tarikh perbincangan bersama  CGSO   : </a:t>
                      </a:r>
                      <a:r>
                        <a:rPr lang="ms-MY" sz="900" b="0" i="0" u="none" strike="noStrike" cap="none" noProof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DD/MM/YYYY</a:t>
                      </a:r>
                      <a:r>
                        <a:rPr lang="ms-MY" sz="900" u="none" strike="noStrike" cap="none" noProof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ms-MY" sz="900" u="none" strike="noStrike" cap="non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Tarikh penerimaan ulasan CGSO           : </a:t>
                      </a:r>
                      <a:r>
                        <a:rPr lang="ms-MY" sz="900" b="0" i="0" u="none" strike="noStrike" cap="none" noProof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DD/MM/YYYY</a:t>
                      </a:r>
                      <a:r>
                        <a:rPr lang="ms-MY" sz="900" u="none" strike="noStrike" cap="none" noProof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endParaRPr lang="ms-MY" sz="90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9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224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</a:t>
                      </a:r>
                      <a:endParaRPr kumimoji="0" lang="ms-M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9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Kelulusan Agensi Keselamatan Siber Negara (NACSA) berkenaan projek berkaitan keselamatan siber . 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ms-MY" sz="9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 permohonan kepada CGSO        : </a:t>
                      </a:r>
                      <a:r>
                        <a:rPr lang="ms-MY" sz="900" b="0" i="0" u="none" strike="noStrike" cap="none" noProof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DD/MM/YYYY</a:t>
                      </a:r>
                      <a:r>
                        <a:rPr lang="ms-MY" sz="900" u="none" strike="noStrike" cap="none" noProof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ms-MY" sz="900" u="none" strike="noStrike" cap="non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Tarikh perbincangan bersama  CGSO   : </a:t>
                      </a:r>
                      <a:r>
                        <a:rPr lang="ms-MY" sz="900" b="0" i="0" u="none" strike="noStrike" cap="none" noProof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DD/MM/YYYY</a:t>
                      </a:r>
                      <a:r>
                        <a:rPr lang="ms-MY" sz="900" u="none" strike="noStrike" cap="none" noProof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ms-MY" sz="900" u="none" strike="noStrike" cap="non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Tarikh penerimaan ulasan CGSO           : </a:t>
                      </a:r>
                      <a:r>
                        <a:rPr lang="ms-MY" sz="900" b="0" i="0" u="none" strike="noStrike" cap="none" noProof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DD/MM/YYYY</a:t>
                      </a:r>
                      <a:r>
                        <a:rPr lang="ms-MY" sz="900" u="none" strike="noStrike" cap="none" noProof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endParaRPr lang="ms-MY" sz="90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9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105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90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Pelan Pemulihan Bencana (DRP)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9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19753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9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Rumusan Laporan Pengurusan Nilai (VM) yang telah disahkan (jika projek melebihi RM70 juta atau mengikut keperluan)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9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9173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9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Rumusan Laporan Kajian Impak bagi projek peluasan/ peningkatan/ pembangunan semula sistem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9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938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sz="9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Mengguna</a:t>
                      </a:r>
                      <a:r>
                        <a:rPr lang="en-MY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MY" sz="9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pakai</a:t>
                      </a:r>
                      <a:r>
                        <a:rPr lang="en-MY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platform </a:t>
                      </a:r>
                      <a:r>
                        <a:rPr lang="en-MY" sz="9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Single Sign-On</a:t>
                      </a:r>
                      <a:r>
                        <a:rPr lang="en-MY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(SSO) Kerajaan yang </a:t>
                      </a:r>
                      <a:r>
                        <a:rPr lang="en-MY" sz="9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diintegrasikan</a:t>
                      </a:r>
                      <a:r>
                        <a:rPr lang="en-MY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MY" sz="9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dengan</a:t>
                      </a:r>
                      <a:r>
                        <a:rPr lang="en-MY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MY" sz="9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Identiti</a:t>
                      </a:r>
                      <a:r>
                        <a:rPr lang="en-MY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Digital Nasional (IDN) </a:t>
                      </a:r>
                      <a:r>
                        <a:rPr lang="en-MY" sz="9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untuk</a:t>
                      </a:r>
                      <a:r>
                        <a:rPr lang="en-MY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log </a:t>
                      </a:r>
                      <a:r>
                        <a:rPr lang="en-MY" sz="9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masuk</a:t>
                      </a:r>
                      <a:r>
                        <a:rPr lang="en-MY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MY" sz="9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ke</a:t>
                      </a:r>
                      <a:r>
                        <a:rPr lang="en-MY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MY" sz="9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sistem</a:t>
                      </a:r>
                      <a:r>
                        <a:rPr lang="en-MY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MY" sz="9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bagi</a:t>
                      </a:r>
                      <a:r>
                        <a:rPr lang="en-MY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MY" sz="9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menyokong</a:t>
                      </a:r>
                      <a:r>
                        <a:rPr lang="en-MY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MY" sz="9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pendekatan</a:t>
                      </a:r>
                      <a:r>
                        <a:rPr lang="en-MY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MY" sz="9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Whole-of-Government</a:t>
                      </a:r>
                      <a:r>
                        <a:rPr lang="en-MY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(</a:t>
                      </a:r>
                      <a:r>
                        <a:rPr lang="en-MY" sz="9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WoG</a:t>
                      </a:r>
                      <a:r>
                        <a:rPr lang="en-MY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)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9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059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ms-MY" sz="90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Mengambil kira pelaksanaan Projek Pangkalan Data Utama (PADU) untuk perkongsian maklumat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9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573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MY" sz="900" i="1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Landscape Map View </a:t>
                      </a:r>
                      <a:r>
                        <a:rPr lang="en-MY" sz="900" i="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(LMV) dalam format pdf (sila muat naik dalam Sistem Profit)</a:t>
                      </a:r>
                      <a:endParaRPr lang="ms-MY" sz="90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s-MY" sz="9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625994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5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924343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1685"/>
            <a:ext cx="12192000" cy="432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74625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12. PERINCIAN KOS: </a:t>
            </a:r>
            <a:r>
              <a:rPr lang="en-MY" sz="2400" b="1">
                <a:latin typeface="Arial" panose="020B0604020202020204" pitchFamily="34" charset="0"/>
                <a:cs typeface="Arial" panose="020B0604020202020204" pitchFamily="34" charset="0"/>
              </a:rPr>
              <a:t>(G-A)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j-cs"/>
                <a:sym typeface="Arial"/>
              </a:rPr>
              <a:t>INFRASTRUKTUR (IaaS)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806119"/>
              </p:ext>
            </p:extLst>
          </p:nvPr>
        </p:nvGraphicFramePr>
        <p:xfrm>
          <a:off x="0" y="521939"/>
          <a:ext cx="12192001" cy="3409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464">
                  <a:extLst>
                    <a:ext uri="{9D8B030D-6E8A-4147-A177-3AD203B41FA5}">
                      <a16:colId xmlns:a16="http://schemas.microsoft.com/office/drawing/2014/main" val="2081028044"/>
                    </a:ext>
                  </a:extLst>
                </a:gridCol>
                <a:gridCol w="3918355">
                  <a:extLst>
                    <a:ext uri="{9D8B030D-6E8A-4147-A177-3AD203B41FA5}">
                      <a16:colId xmlns:a16="http://schemas.microsoft.com/office/drawing/2014/main" val="3527918145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1210145217"/>
                    </a:ext>
                  </a:extLst>
                </a:gridCol>
                <a:gridCol w="1824203">
                  <a:extLst>
                    <a:ext uri="{9D8B030D-6E8A-4147-A177-3AD203B41FA5}">
                      <a16:colId xmlns:a16="http://schemas.microsoft.com/office/drawing/2014/main" val="816569459"/>
                    </a:ext>
                  </a:extLst>
                </a:gridCol>
                <a:gridCol w="2208246">
                  <a:extLst>
                    <a:ext uri="{9D8B030D-6E8A-4147-A177-3AD203B41FA5}">
                      <a16:colId xmlns:a16="http://schemas.microsoft.com/office/drawing/2014/main" val="3565686364"/>
                    </a:ext>
                  </a:extLst>
                </a:gridCol>
                <a:gridCol w="2447594">
                  <a:extLst>
                    <a:ext uri="{9D8B030D-6E8A-4147-A177-3AD203B41FA5}">
                      <a16:colId xmlns:a16="http://schemas.microsoft.com/office/drawing/2014/main" val="24867577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98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(G-A)</a:t>
                      </a:r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MY" sz="10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INFRASTRUKTUR (IaaS)</a:t>
                      </a:r>
                      <a:endParaRPr lang="en-MY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064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ms-MY" sz="1000" b="1" u="sng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 Server 1</a:t>
                      </a:r>
                    </a:p>
                    <a:p>
                      <a:pPr marL="355600" indent="-173038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Elastic Cloud Server - m6.6xlarge.8 | 24vCPUs| 192GB | linux</a:t>
                      </a:r>
                    </a:p>
                    <a:p>
                      <a:pPr marL="355600" indent="-173038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 Disk - Ultra-High IO | 150 GB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X.XX / jam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XXX,XXX.XX </a:t>
                      </a:r>
                    </a:p>
                  </a:txBody>
                  <a:tcPr marL="7620" marR="90000" marT="762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563" indent="-90488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900" kern="1200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Memory Optimized</a:t>
                      </a:r>
                    </a:p>
                    <a:p>
                      <a:pPr marL="182563" indent="-90488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900" kern="1200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m6.6xlarge.8</a:t>
                      </a:r>
                    </a:p>
                    <a:p>
                      <a:pPr marL="182563" indent="-90488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900" kern="1200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24vCPUs</a:t>
                      </a:r>
                    </a:p>
                    <a:p>
                      <a:pPr marL="182563" indent="-90488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900" kern="1200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192GB | linux</a:t>
                      </a:r>
                    </a:p>
                    <a:p>
                      <a:pPr marL="92075" indent="0" algn="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ms-MY" sz="900" kern="1200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(lampiran </a:t>
                      </a:r>
                      <a:r>
                        <a:rPr lang="ms-MY" sz="900" kern="1200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Katalog CFA </a:t>
                      </a:r>
                      <a:r>
                        <a:rPr lang="ms-MY" sz="900" kern="1200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m/s 4)</a:t>
                      </a:r>
                    </a:p>
                    <a:p>
                      <a:pPr marL="92075" indent="0" algn="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ms-MY" sz="900" kern="1200" baseline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90000" marT="762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689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ms-MY" sz="1000" b="1" u="sng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 Server 2</a:t>
                      </a:r>
                    </a:p>
                    <a:p>
                      <a:pPr marL="355600" indent="-173038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Elastic Cloud Server - m6.6xlarge.8 | 24vCPUs| 192GB | linux</a:t>
                      </a:r>
                    </a:p>
                    <a:p>
                      <a:pPr marL="355600" indent="-173038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 Disk - Ultra-High IO | 150 GB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X.XX / jam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XXX,XXX.XX </a:t>
                      </a:r>
                    </a:p>
                  </a:txBody>
                  <a:tcPr marL="7620" marR="90000" marT="762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904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Memory Optimized</a:t>
                      </a:r>
                    </a:p>
                    <a:p>
                      <a:pPr marL="182563" marR="0" lvl="0" indent="-904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m6.6xlarge.8</a:t>
                      </a:r>
                    </a:p>
                    <a:p>
                      <a:pPr marL="182563" marR="0" lvl="0" indent="-904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24vCPUs</a:t>
                      </a:r>
                    </a:p>
                    <a:p>
                      <a:pPr marL="182563" marR="0" lvl="0" indent="-904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192GB | linux</a:t>
                      </a:r>
                    </a:p>
                    <a:p>
                      <a:pPr marL="92075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(lampiran </a:t>
                      </a: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 action="ppaction://hlinksldjump"/>
                        </a:rPr>
                        <a:t>Katalog CFA </a:t>
                      </a: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 m/s 4)</a:t>
                      </a:r>
                    </a:p>
                    <a:p>
                      <a:pPr marL="92075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ms-MY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90000" marT="762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918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n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ms-MY" sz="1000" b="1" u="sng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 Server 2</a:t>
                      </a:r>
                    </a:p>
                    <a:p>
                      <a:pPr marL="355600" indent="-173038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Elastic Cloud Server - m6.6xlarge.8 | 24vCPUs| 192GB | linux</a:t>
                      </a:r>
                    </a:p>
                    <a:p>
                      <a:pPr marL="355600" indent="-173038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 Disk - Ultra-High IO | 150 GB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X.XX / jam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XXX,XXX.XX </a:t>
                      </a:r>
                    </a:p>
                  </a:txBody>
                  <a:tcPr marL="7620" marR="90000" marT="762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904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Memory Optimized</a:t>
                      </a:r>
                    </a:p>
                    <a:p>
                      <a:pPr marL="182563" marR="0" lvl="0" indent="-904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m6.6xlarge.8</a:t>
                      </a:r>
                    </a:p>
                    <a:p>
                      <a:pPr marL="182563" marR="0" lvl="0" indent="-904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24vCPUs</a:t>
                      </a:r>
                    </a:p>
                    <a:p>
                      <a:pPr marL="182563" marR="0" lvl="0" indent="-904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192GB | linux</a:t>
                      </a:r>
                    </a:p>
                    <a:p>
                      <a:pPr marL="92075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(lampiran </a:t>
                      </a: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 action="ppaction://hlinksldjump"/>
                        </a:rPr>
                        <a:t>Katalog CFA </a:t>
                      </a:r>
                      <a:r>
                        <a:rPr kumimoji="0" lang="ms-MY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 m/s 4)</a:t>
                      </a:r>
                    </a:p>
                    <a:p>
                      <a:pPr marL="92075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ms-MY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90000" marT="762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6954220"/>
                  </a:ext>
                </a:extLst>
              </a:tr>
              <a:tr h="360000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(G-A) - IaaS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760113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50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9124576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1685"/>
            <a:ext cx="12192000" cy="432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74625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12. PERINCIAN KOS: </a:t>
            </a:r>
            <a:r>
              <a:rPr lang="en-MY" sz="2400" b="1">
                <a:latin typeface="Arial" panose="020B0604020202020204" pitchFamily="34" charset="0"/>
                <a:cs typeface="Arial" panose="020B0604020202020204" pitchFamily="34" charset="0"/>
              </a:rPr>
              <a:t>(G-B)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j-cs"/>
                <a:sym typeface="Arial"/>
              </a:rPr>
              <a:t>PLATFORM (PaaS)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774552"/>
              </p:ext>
            </p:extLst>
          </p:nvPr>
        </p:nvGraphicFramePr>
        <p:xfrm>
          <a:off x="0" y="521939"/>
          <a:ext cx="12192001" cy="2838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464">
                  <a:extLst>
                    <a:ext uri="{9D8B030D-6E8A-4147-A177-3AD203B41FA5}">
                      <a16:colId xmlns:a16="http://schemas.microsoft.com/office/drawing/2014/main" val="2081028044"/>
                    </a:ext>
                  </a:extLst>
                </a:gridCol>
                <a:gridCol w="3918355">
                  <a:extLst>
                    <a:ext uri="{9D8B030D-6E8A-4147-A177-3AD203B41FA5}">
                      <a16:colId xmlns:a16="http://schemas.microsoft.com/office/drawing/2014/main" val="3527918145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1210145217"/>
                    </a:ext>
                  </a:extLst>
                </a:gridCol>
                <a:gridCol w="1824203">
                  <a:extLst>
                    <a:ext uri="{9D8B030D-6E8A-4147-A177-3AD203B41FA5}">
                      <a16:colId xmlns:a16="http://schemas.microsoft.com/office/drawing/2014/main" val="816569459"/>
                    </a:ext>
                  </a:extLst>
                </a:gridCol>
                <a:gridCol w="2208246">
                  <a:extLst>
                    <a:ext uri="{9D8B030D-6E8A-4147-A177-3AD203B41FA5}">
                      <a16:colId xmlns:a16="http://schemas.microsoft.com/office/drawing/2014/main" val="3565686364"/>
                    </a:ext>
                  </a:extLst>
                </a:gridCol>
                <a:gridCol w="2447594">
                  <a:extLst>
                    <a:ext uri="{9D8B030D-6E8A-4147-A177-3AD203B41FA5}">
                      <a16:colId xmlns:a16="http://schemas.microsoft.com/office/drawing/2014/main" val="24867577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98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(G-B)</a:t>
                      </a:r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panose="020B0600070205080204" pitchFamily="34" charset="-128"/>
                          <a:cs typeface="+mn-cs"/>
                          <a:sym typeface="Arial"/>
                        </a:rPr>
                        <a:t>PLATFORM (PaaS)</a:t>
                      </a:r>
                      <a:endParaRPr lang="en-MY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064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ms-MY" sz="1000" b="1" u="sng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 Server 1</a:t>
                      </a:r>
                    </a:p>
                    <a:p>
                      <a:pPr marL="263525" indent="-171450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Relational Database Service – PG</a:t>
                      </a:r>
                    </a:p>
                    <a:p>
                      <a:pPr marL="263525" indent="-171450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Primary/Standby</a:t>
                      </a:r>
                    </a:p>
                    <a:p>
                      <a:pPr marL="263525" indent="-171450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Enhance|16xlarge.4|64vCPUs|256GB</a:t>
                      </a:r>
                    </a:p>
                    <a:p>
                      <a:pPr marL="263525" indent="-171450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Storage - RDS Single Storage|Ultra-highIO | 40 GB</a:t>
                      </a:r>
                    </a:p>
                    <a:p>
                      <a:pPr marL="263525" indent="-171450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ms-MY" sz="1000" b="0" kern="120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X.XX / jam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XXX,XXX.XX </a:t>
                      </a:r>
                    </a:p>
                  </a:txBody>
                  <a:tcPr marL="7620" marR="90000" marT="762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563" indent="-90488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Katalog harga bagi 2023 sedang dalam kelulusan pihak CMO, MAMPU</a:t>
                      </a:r>
                      <a:endParaRPr lang="ms-MY" sz="1000" kern="1200" baseline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90000" marT="762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689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ms-MY" sz="1000" b="1" u="sng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RDS Storage 1</a:t>
                      </a:r>
                    </a:p>
                    <a:p>
                      <a:pPr marL="273050" indent="-188913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ms-MY" sz="1000" b="0" u="none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Data Disk - Ultra-High IO </a:t>
                      </a:r>
                    </a:p>
                    <a:p>
                      <a:pPr marL="273050" indent="-188913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ms-MY" sz="1000" b="0" u="none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1000 GB </a:t>
                      </a:r>
                    </a:p>
                    <a:p>
                      <a:pPr marL="273050" indent="-188913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ms-MY" sz="1000" b="0" u="none" kern="120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</a:pPr>
                      <a:r>
                        <a:rPr lang="ms-MY" sz="1000" b="0" u="none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</a:pPr>
                      <a:r>
                        <a:rPr lang="ms-MY" sz="1000" b="0" u="none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x.xxxxx/ jam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</a:pPr>
                      <a:r>
                        <a:rPr lang="ms-MY" sz="1000" b="0" u="none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XXX,XXX.XX </a:t>
                      </a:r>
                    </a:p>
                  </a:txBody>
                  <a:tcPr marL="7620" marR="90000" marT="762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563" indent="-90488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(per unit x xxx jam/GB)</a:t>
                      </a:r>
                      <a:br>
                        <a:rPr lang="ms-MY" sz="10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ms-MY" sz="10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*xxx jam (dalam sebulan)</a:t>
                      </a:r>
                    </a:p>
                    <a:p>
                      <a:pPr marL="92075" indent="0" algn="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ms-MY" sz="10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ms-MY" sz="900" kern="1200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lampiran </a:t>
                      </a:r>
                      <a:r>
                        <a:rPr lang="ms-MY" sz="900" kern="1200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 action="ppaction://hlinksldjump"/>
                        </a:rPr>
                        <a:t>Katalog CFA </a:t>
                      </a:r>
                      <a:r>
                        <a:rPr lang="ms-MY" sz="900" kern="1200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 m/s 5)</a:t>
                      </a:r>
                    </a:p>
                  </a:txBody>
                  <a:tcPr marL="5439" marR="5439" marT="5439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918622"/>
                  </a:ext>
                </a:extLst>
              </a:tr>
              <a:tr h="360000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(G-B) - PaaS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760113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51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6143327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1685"/>
            <a:ext cx="12192000" cy="432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74625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12. PERINCIAN KOS: </a:t>
            </a:r>
            <a:r>
              <a:rPr lang="en-MY" sz="2400" b="1">
                <a:latin typeface="Arial" panose="020B0604020202020204" pitchFamily="34" charset="0"/>
                <a:cs typeface="Arial" panose="020B0604020202020204" pitchFamily="34" charset="0"/>
              </a:rPr>
              <a:t>(G-C)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j-cs"/>
                <a:sym typeface="Arial"/>
              </a:rPr>
              <a:t>PERISIAN (SaaS)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432069"/>
              </p:ext>
            </p:extLst>
          </p:nvPr>
        </p:nvGraphicFramePr>
        <p:xfrm>
          <a:off x="0" y="521939"/>
          <a:ext cx="12192001" cy="2060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464">
                  <a:extLst>
                    <a:ext uri="{9D8B030D-6E8A-4147-A177-3AD203B41FA5}">
                      <a16:colId xmlns:a16="http://schemas.microsoft.com/office/drawing/2014/main" val="2081028044"/>
                    </a:ext>
                  </a:extLst>
                </a:gridCol>
                <a:gridCol w="3918355">
                  <a:extLst>
                    <a:ext uri="{9D8B030D-6E8A-4147-A177-3AD203B41FA5}">
                      <a16:colId xmlns:a16="http://schemas.microsoft.com/office/drawing/2014/main" val="3527918145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1210145217"/>
                    </a:ext>
                  </a:extLst>
                </a:gridCol>
                <a:gridCol w="1824203">
                  <a:extLst>
                    <a:ext uri="{9D8B030D-6E8A-4147-A177-3AD203B41FA5}">
                      <a16:colId xmlns:a16="http://schemas.microsoft.com/office/drawing/2014/main" val="816569459"/>
                    </a:ext>
                  </a:extLst>
                </a:gridCol>
                <a:gridCol w="2208246">
                  <a:extLst>
                    <a:ext uri="{9D8B030D-6E8A-4147-A177-3AD203B41FA5}">
                      <a16:colId xmlns:a16="http://schemas.microsoft.com/office/drawing/2014/main" val="3565686364"/>
                    </a:ext>
                  </a:extLst>
                </a:gridCol>
                <a:gridCol w="2447594">
                  <a:extLst>
                    <a:ext uri="{9D8B030D-6E8A-4147-A177-3AD203B41FA5}">
                      <a16:colId xmlns:a16="http://schemas.microsoft.com/office/drawing/2014/main" val="24867577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98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(G-C)</a:t>
                      </a:r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panose="020B0600070205080204" pitchFamily="34" charset="-128"/>
                          <a:cs typeface="+mn-cs"/>
                          <a:sym typeface="Arial"/>
                        </a:rPr>
                        <a:t>PERISIAN (SaaS)</a:t>
                      </a:r>
                      <a:endParaRPr lang="en-MY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064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Item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55600" indent="-173038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ms-MY" sz="1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Perolehan bukan ICT jika ada</a:t>
                      </a:r>
                    </a:p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285750" indent="-28575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</a:t>
                      </a:r>
                      <a:endParaRPr lang="ms-MY" sz="10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X.XX / jam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algn="l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justifikasi &amp; lokasi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689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ms-MY" sz="1000" b="1" u="sng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Web Server / Load Balance</a:t>
                      </a:r>
                    </a:p>
                    <a:p>
                      <a:pPr marL="285750" indent="-103188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Network Type - Dedicated Load balancer 1 AZ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X.XXXX/ jam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XX,XXX.XX</a:t>
                      </a:r>
                    </a:p>
                  </a:txBody>
                  <a:tcPr marL="7620" marR="90000" marT="762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79375" algn="l" fontAlgn="t">
                        <a:buFont typeface="Wingdings" panose="05000000000000000000" pitchFamily="2" charset="2"/>
                        <a:buChar char="§"/>
                      </a:pPr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Dedicated Load Balancer 1 AZ</a:t>
                      </a:r>
                      <a:b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(lampiran Katalog CFA – m/s 5)</a:t>
                      </a:r>
                    </a:p>
                  </a:txBody>
                  <a:tcPr marL="4803" marR="4803" marT="4803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918622"/>
                  </a:ext>
                </a:extLst>
              </a:tr>
              <a:tr h="360000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(G-C) - SaaS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760113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52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8589793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1685"/>
            <a:ext cx="12192000" cy="432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74625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12. PERINCIAN KOS: </a:t>
            </a:r>
            <a:r>
              <a:rPr lang="en-MY" sz="2400" b="1">
                <a:latin typeface="Arial" panose="020B0604020202020204" pitchFamily="34" charset="0"/>
                <a:cs typeface="Arial" panose="020B0604020202020204" pitchFamily="34" charset="0"/>
              </a:rPr>
              <a:t>(G-D1) </a:t>
            </a:r>
            <a:r>
              <a:rPr lang="en-MY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MYGOVCLOUD@PDSA (VM)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79447"/>
              </p:ext>
            </p:extLst>
          </p:nvPr>
        </p:nvGraphicFramePr>
        <p:xfrm>
          <a:off x="0" y="521939"/>
          <a:ext cx="12192000" cy="2192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742">
                  <a:extLst>
                    <a:ext uri="{9D8B030D-6E8A-4147-A177-3AD203B41FA5}">
                      <a16:colId xmlns:a16="http://schemas.microsoft.com/office/drawing/2014/main" val="2081028044"/>
                    </a:ext>
                  </a:extLst>
                </a:gridCol>
                <a:gridCol w="3918355">
                  <a:extLst>
                    <a:ext uri="{9D8B030D-6E8A-4147-A177-3AD203B41FA5}">
                      <a16:colId xmlns:a16="http://schemas.microsoft.com/office/drawing/2014/main" val="3527918145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1210145217"/>
                    </a:ext>
                  </a:extLst>
                </a:gridCol>
                <a:gridCol w="1824203">
                  <a:extLst>
                    <a:ext uri="{9D8B030D-6E8A-4147-A177-3AD203B41FA5}">
                      <a16:colId xmlns:a16="http://schemas.microsoft.com/office/drawing/2014/main" val="816569459"/>
                    </a:ext>
                  </a:extLst>
                </a:gridCol>
                <a:gridCol w="2208246">
                  <a:extLst>
                    <a:ext uri="{9D8B030D-6E8A-4147-A177-3AD203B41FA5}">
                      <a16:colId xmlns:a16="http://schemas.microsoft.com/office/drawing/2014/main" val="3565686364"/>
                    </a:ext>
                  </a:extLst>
                </a:gridCol>
                <a:gridCol w="2386315">
                  <a:extLst>
                    <a:ext uri="{9D8B030D-6E8A-4147-A177-3AD203B41FA5}">
                      <a16:colId xmlns:a16="http://schemas.microsoft.com/office/drawing/2014/main" val="24867577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98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(G-D1)</a:t>
                      </a:r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MY"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MYGOVCLOUD@PDSA (VM)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064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Item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55600" indent="-173038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ms-MY" sz="1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Perolehan bukan ICT jika ada</a:t>
                      </a:r>
                    </a:p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285750" indent="-28575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</a:t>
                      </a:r>
                      <a:endParaRPr lang="ms-MY" sz="10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X.XX / jam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algn="l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justifikasi &amp; lokasi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689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ms-MY" sz="1000" b="1" u="sng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Web Server / Load Balance</a:t>
                      </a:r>
                    </a:p>
                    <a:p>
                      <a:pPr marL="285750" indent="-103188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Network Type - Dedicated Load balancer 1 AZ </a:t>
                      </a:r>
                    </a:p>
                    <a:p>
                      <a:pPr marL="285750" indent="-103188" algn="l" fontAlgn="b">
                        <a:buFont typeface="Arial" panose="020B0604020202020204" pitchFamily="34" charset="0"/>
                        <a:buChar char="•"/>
                      </a:pPr>
                      <a:endParaRPr lang="ms-MY" sz="1000" b="0" kern="120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X.XXXX/ jam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XX,XXX.XX</a:t>
                      </a:r>
                    </a:p>
                  </a:txBody>
                  <a:tcPr marL="7620" marR="90000" marT="762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79375" algn="l" fontAlgn="t">
                        <a:buFont typeface="Wingdings" panose="05000000000000000000" pitchFamily="2" charset="2"/>
                        <a:buChar char="§"/>
                      </a:pPr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Dedicated Load Balancer 1 AZ</a:t>
                      </a:r>
                      <a:b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(lampiran Katalog CFA – m/s 5)</a:t>
                      </a:r>
                    </a:p>
                  </a:txBody>
                  <a:tcPr marL="4803" marR="4803" marT="4803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918622"/>
                  </a:ext>
                </a:extLst>
              </a:tr>
              <a:tr h="360000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(G-D1) - VM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760113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53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9926649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1685"/>
            <a:ext cx="12192000" cy="432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74625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12. PERINCIAN KOS: </a:t>
            </a:r>
            <a:r>
              <a:rPr lang="en-MY" sz="2400" b="1">
                <a:latin typeface="Arial" panose="020B0604020202020204" pitchFamily="34" charset="0"/>
                <a:cs typeface="Arial" panose="020B0604020202020204" pitchFamily="34" charset="0"/>
              </a:rPr>
              <a:t>(G-D2) </a:t>
            </a:r>
            <a:r>
              <a:rPr lang="en-MY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MYGOVCLOUD@PDSA (CO-LOCATION)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2114"/>
              </p:ext>
            </p:extLst>
          </p:nvPr>
        </p:nvGraphicFramePr>
        <p:xfrm>
          <a:off x="0" y="521939"/>
          <a:ext cx="12192000" cy="2060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742">
                  <a:extLst>
                    <a:ext uri="{9D8B030D-6E8A-4147-A177-3AD203B41FA5}">
                      <a16:colId xmlns:a16="http://schemas.microsoft.com/office/drawing/2014/main" val="2081028044"/>
                    </a:ext>
                  </a:extLst>
                </a:gridCol>
                <a:gridCol w="3918355">
                  <a:extLst>
                    <a:ext uri="{9D8B030D-6E8A-4147-A177-3AD203B41FA5}">
                      <a16:colId xmlns:a16="http://schemas.microsoft.com/office/drawing/2014/main" val="3527918145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1210145217"/>
                    </a:ext>
                  </a:extLst>
                </a:gridCol>
                <a:gridCol w="1824203">
                  <a:extLst>
                    <a:ext uri="{9D8B030D-6E8A-4147-A177-3AD203B41FA5}">
                      <a16:colId xmlns:a16="http://schemas.microsoft.com/office/drawing/2014/main" val="816569459"/>
                    </a:ext>
                  </a:extLst>
                </a:gridCol>
                <a:gridCol w="2208246">
                  <a:extLst>
                    <a:ext uri="{9D8B030D-6E8A-4147-A177-3AD203B41FA5}">
                      <a16:colId xmlns:a16="http://schemas.microsoft.com/office/drawing/2014/main" val="3565686364"/>
                    </a:ext>
                  </a:extLst>
                </a:gridCol>
                <a:gridCol w="2386315">
                  <a:extLst>
                    <a:ext uri="{9D8B030D-6E8A-4147-A177-3AD203B41FA5}">
                      <a16:colId xmlns:a16="http://schemas.microsoft.com/office/drawing/2014/main" val="24867577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98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(G-D2)</a:t>
                      </a:r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MYGOVCLOUD@PDSA (CO-LOCATION)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064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Item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55600" indent="-173038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ms-MY" sz="1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Perolehan bukan ICT jika ada</a:t>
                      </a:r>
                    </a:p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285750" indent="-28575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</a:t>
                      </a:r>
                      <a:endParaRPr lang="ms-MY" sz="10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X.XX / jam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algn="l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justifikasi &amp; lokasi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689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ms-MY" sz="1000" b="1" u="sng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Web Server / Load Balance</a:t>
                      </a:r>
                    </a:p>
                    <a:p>
                      <a:pPr marL="285750" indent="-103188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Network Type - Dedicated Load balancer 1 AZ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X.XXXX/ jam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XX,XXX.XX</a:t>
                      </a:r>
                    </a:p>
                  </a:txBody>
                  <a:tcPr marL="7620" marR="90000" marT="762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79375" algn="l" fontAlgn="t">
                        <a:buFont typeface="Wingdings" panose="05000000000000000000" pitchFamily="2" charset="2"/>
                        <a:buChar char="§"/>
                      </a:pPr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Dedicated Load Balancer 1 AZ</a:t>
                      </a:r>
                      <a:b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ms-MY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(lampiran Katalog CFA – m/s 5)</a:t>
                      </a:r>
                    </a:p>
                  </a:txBody>
                  <a:tcPr marL="4803" marR="4803" marT="4803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918622"/>
                  </a:ext>
                </a:extLst>
              </a:tr>
              <a:tr h="360000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(G-D2) – CO-LOCATION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760113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54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5036900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1685"/>
            <a:ext cx="12192000" cy="432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74625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12. PERINCIAN KOS: </a:t>
            </a:r>
            <a:r>
              <a:rPr lang="en-MY" sz="2400" b="1">
                <a:latin typeface="Arial" panose="020B0604020202020204" pitchFamily="34" charset="0"/>
                <a:cs typeface="Arial" panose="020B0604020202020204" pitchFamily="34" charset="0"/>
              </a:rPr>
              <a:t>(G-E)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PERKHIDMATAN ICT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55</a:t>
            </a:fld>
            <a:endParaRPr lang="ms-MY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06BAABD-69A4-4EA2-B413-1A01020E2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577419"/>
              </p:ext>
            </p:extLst>
          </p:nvPr>
        </p:nvGraphicFramePr>
        <p:xfrm>
          <a:off x="0" y="531586"/>
          <a:ext cx="12179299" cy="32203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1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703">
                  <a:extLst>
                    <a:ext uri="{9D8B030D-6E8A-4147-A177-3AD203B41FA5}">
                      <a16:colId xmlns:a16="http://schemas.microsoft.com/office/drawing/2014/main" val="1266394749"/>
                    </a:ext>
                  </a:extLst>
                </a:gridCol>
                <a:gridCol w="1230340">
                  <a:extLst>
                    <a:ext uri="{9D8B030D-6E8A-4147-A177-3AD203B41FA5}">
                      <a16:colId xmlns:a16="http://schemas.microsoft.com/office/drawing/2014/main" val="1530402458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416923932"/>
                    </a:ext>
                  </a:extLst>
                </a:gridCol>
                <a:gridCol w="1412240">
                  <a:extLst>
                    <a:ext uri="{9D8B030D-6E8A-4147-A177-3AD203B41FA5}">
                      <a16:colId xmlns:a16="http://schemas.microsoft.com/office/drawing/2014/main" val="4065669050"/>
                    </a:ext>
                  </a:extLst>
                </a:gridCol>
                <a:gridCol w="2578099">
                  <a:extLst>
                    <a:ext uri="{9D8B030D-6E8A-4147-A177-3AD203B41FA5}">
                      <a16:colId xmlns:a16="http://schemas.microsoft.com/office/drawing/2014/main" val="1038493060"/>
                    </a:ext>
                  </a:extLst>
                </a:gridCol>
              </a:tblGrid>
              <a:tr h="276930">
                <a:tc>
                  <a:txBody>
                    <a:bodyPr/>
                    <a:lstStyle/>
                    <a:p>
                      <a:pPr marL="88900" indent="-88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KUANTITI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 HARI</a:t>
                      </a:r>
                      <a:endParaRPr lang="ms-MY" sz="10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i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MANDAYS</a:t>
                      </a:r>
                      <a:endParaRPr lang="ms-MY" sz="1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(BIL.</a:t>
                      </a:r>
                      <a:r>
                        <a:rPr lang="ms-MY" sz="700" b="1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ORANG * </a:t>
                      </a:r>
                      <a:r>
                        <a:rPr lang="ms-MY" sz="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 HARI)</a:t>
                      </a:r>
                      <a:endParaRPr lang="ms-MY" sz="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</a:t>
                      </a:r>
                      <a:r>
                        <a:rPr lang="ms-MY" sz="1000" i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MANDAYS</a:t>
                      </a:r>
                      <a:endParaRPr lang="ms-MY" sz="1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CATATAN</a:t>
                      </a:r>
                      <a:endParaRPr lang="ms-MY" sz="1000" dirty="0">
                        <a:solidFill>
                          <a:schemeClr val="tx1"/>
                        </a:solidFill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417">
                <a:tc>
                  <a:txBody>
                    <a:bodyPr/>
                    <a:lstStyle/>
                    <a:p>
                      <a:pPr algn="l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0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(G-E</a:t>
                      </a:r>
                      <a:r>
                        <a:rPr lang="en-MY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  <a:endParaRPr lang="ms-MY" sz="1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ts val="15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0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PERKHIDMATAN ICT  </a:t>
                      </a:r>
                      <a:endParaRPr lang="ms-MY" sz="1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56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Migrasi Pengkomputeran Awan Sektor Awam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ms-MY" sz="1000" b="1"/>
                    </a:p>
                  </a:txBody>
                  <a:tcPr marL="9523" marR="9523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ms-MY" sz="1000" b="1"/>
                    </a:p>
                  </a:txBody>
                  <a:tcPr marL="9523" marR="9523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ms-MY" sz="1000" b="1"/>
                    </a:p>
                  </a:txBody>
                  <a:tcPr marL="9523" marR="9523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ms-MY" sz="10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ms-MY" sz="10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ms-MY" sz="1000" baseline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2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00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</a:t>
                      </a:r>
                      <a:endParaRPr lang="ms-MY" sz="1000" b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Project Kickoff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orang</a:t>
                      </a:r>
                      <a:endParaRPr kumimoji="0" lang="ms-MY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XX hari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100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hlinkClick r:id="rId3" action="ppaction://hlinksldjump"/>
                        </a:rPr>
                        <a:t>Lampiran x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- Senarai Produk &amp; Services</a:t>
                      </a:r>
                    </a:p>
                    <a:p>
                      <a:pPr marL="88900" marR="0" lvl="0" indent="-88900" algn="l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100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Perkhidmatan dari MSP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2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00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</a:t>
                      </a:r>
                      <a:endParaRPr lang="ms-MY" sz="10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Design Thinking Workshop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orang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XX hari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MY" sz="100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??</a:t>
                      </a:r>
                      <a:endParaRPr lang="ms-MY" sz="1000" kern="1200" baseline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153790"/>
                  </a:ext>
                </a:extLst>
              </a:tr>
              <a:tr h="3222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XXXXX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orang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XX hari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MY" sz="100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??</a:t>
                      </a:r>
                      <a:endParaRPr lang="ms-MY" sz="1000" kern="1200" baseline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0117674"/>
                  </a:ext>
                </a:extLst>
              </a:tr>
              <a:tr h="32224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5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Migration Planning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orang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XX hari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MY" sz="100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??</a:t>
                      </a:r>
                      <a:endParaRPr lang="ms-MY" sz="1000" kern="1200" baseline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9592200"/>
                  </a:ext>
                </a:extLst>
              </a:tr>
              <a:tr h="322247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9888" indent="-285750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XXXXX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orang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XX hari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MY" sz="100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??</a:t>
                      </a:r>
                      <a:endParaRPr lang="ms-MY" sz="1000" kern="1200" baseline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557003"/>
                  </a:ext>
                </a:extLst>
              </a:tr>
              <a:tr h="322247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9888" indent="-285750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romanLcPeriod" startAt="2"/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XXXXX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orang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XX hari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MY" sz="100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??</a:t>
                      </a:r>
                      <a:endParaRPr lang="ms-MY" sz="1000" kern="1200" baseline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844783"/>
                  </a:ext>
                </a:extLst>
              </a:tr>
              <a:tr h="322247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MY" sz="1000" b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(G-E)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b="1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64663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CC8F5D2-7307-418E-83C6-B9A7A3BF6320}"/>
              </a:ext>
            </a:extLst>
          </p:cNvPr>
          <p:cNvSpPr txBox="1"/>
          <p:nvPr/>
        </p:nvSpPr>
        <p:spPr>
          <a:xfrm>
            <a:off x="2490951" y="1477632"/>
            <a:ext cx="2385848" cy="107721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s-MY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PERKHIDMATAN PROFESSIONAL/ MANAGED SERVICES FEE</a:t>
            </a:r>
            <a:r>
              <a:rPr lang="en-U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ms-MY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004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1685"/>
            <a:ext cx="12192000" cy="432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74625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12. PERINCIAN KOS: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j-cs"/>
                <a:sym typeface="Arial"/>
              </a:rPr>
              <a:t>(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G-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j-cs"/>
                <a:sym typeface="Arial"/>
              </a:rPr>
              <a:t>F) LAIN-LAIN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355136"/>
              </p:ext>
            </p:extLst>
          </p:nvPr>
        </p:nvGraphicFramePr>
        <p:xfrm>
          <a:off x="0" y="521939"/>
          <a:ext cx="12192001" cy="2060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464">
                  <a:extLst>
                    <a:ext uri="{9D8B030D-6E8A-4147-A177-3AD203B41FA5}">
                      <a16:colId xmlns:a16="http://schemas.microsoft.com/office/drawing/2014/main" val="2081028044"/>
                    </a:ext>
                  </a:extLst>
                </a:gridCol>
                <a:gridCol w="3918355">
                  <a:extLst>
                    <a:ext uri="{9D8B030D-6E8A-4147-A177-3AD203B41FA5}">
                      <a16:colId xmlns:a16="http://schemas.microsoft.com/office/drawing/2014/main" val="3527918145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1210145217"/>
                    </a:ext>
                  </a:extLst>
                </a:gridCol>
                <a:gridCol w="1824203">
                  <a:extLst>
                    <a:ext uri="{9D8B030D-6E8A-4147-A177-3AD203B41FA5}">
                      <a16:colId xmlns:a16="http://schemas.microsoft.com/office/drawing/2014/main" val="816569459"/>
                    </a:ext>
                  </a:extLst>
                </a:gridCol>
                <a:gridCol w="2208246">
                  <a:extLst>
                    <a:ext uri="{9D8B030D-6E8A-4147-A177-3AD203B41FA5}">
                      <a16:colId xmlns:a16="http://schemas.microsoft.com/office/drawing/2014/main" val="3565686364"/>
                    </a:ext>
                  </a:extLst>
                </a:gridCol>
                <a:gridCol w="2447594">
                  <a:extLst>
                    <a:ext uri="{9D8B030D-6E8A-4147-A177-3AD203B41FA5}">
                      <a16:colId xmlns:a16="http://schemas.microsoft.com/office/drawing/2014/main" val="24867577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98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(G-F)</a:t>
                      </a:r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panose="020B0600070205080204" pitchFamily="34" charset="-128"/>
                          <a:cs typeface="+mn-cs"/>
                          <a:sym typeface="Arial"/>
                        </a:rPr>
                        <a:t>LAIN-LAIN</a:t>
                      </a:r>
                      <a:endParaRPr lang="en-MY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064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Item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55600" indent="-173038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ms-MY" sz="1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Perolehan bukan ICT jika ada</a:t>
                      </a:r>
                    </a:p>
                    <a:p>
                      <a:pPr marL="88900" indent="-8890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285750" indent="-285750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ms-MY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</a:t>
                      </a:r>
                      <a:endParaRPr lang="ms-MY" sz="10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3" marR="9523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000" b="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X.XX / jam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algn="l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ms-MY" sz="1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Senaraikan justifikasi &amp; lokasi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689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ms-MY" sz="1000" b="0" kern="120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000" b="0" kern="120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000" b="0" kern="120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000" b="0" kern="120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90000" marT="762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79375" algn="l" fontAlgn="t">
                        <a:buFont typeface="Wingdings" panose="05000000000000000000" pitchFamily="2" charset="2"/>
                        <a:buChar char="§"/>
                      </a:pPr>
                      <a:endParaRPr lang="ms-MY" sz="10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3" marR="4803" marT="4803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918622"/>
                  </a:ext>
                </a:extLst>
              </a:tr>
              <a:tr h="360000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(G-F)</a:t>
                      </a:r>
                      <a:endParaRPr lang="ms-MY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760113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56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958997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7800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2. TUJUAN PEMBENTANGAN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6</a:t>
            </a:fld>
            <a:endParaRPr lang="ms-MY"/>
          </a:p>
        </p:txBody>
      </p:sp>
      <p:sp>
        <p:nvSpPr>
          <p:cNvPr id="57" name="Subtitle 2"/>
          <p:cNvSpPr txBox="1">
            <a:spLocks/>
          </p:cNvSpPr>
          <p:nvPr/>
        </p:nvSpPr>
        <p:spPr>
          <a:xfrm>
            <a:off x="405353" y="908720"/>
            <a:ext cx="11533694" cy="3437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buClr>
                <a:srgbClr val="000000"/>
              </a:buClr>
              <a:defRPr/>
            </a:pPr>
            <a:r>
              <a:rPr lang="ms-MY" sz="2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Memohon Pertimbangan dan Kelulusan</a:t>
            </a:r>
          </a:p>
          <a:p>
            <a:pPr marL="342900" lvl="0" indent="-3429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  <a:defRPr/>
            </a:pPr>
            <a:r>
              <a:rPr lang="ms-MY" sz="2400" ker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Mesyuarat Jawatankuasa Pemandu ICT (JPICT) / </a:t>
            </a:r>
          </a:p>
          <a:p>
            <a:pPr marL="342900" lvl="0" indent="-3429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  <a:defRPr/>
            </a:pPr>
            <a:r>
              <a:rPr lang="ms-MY" sz="2400" ker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Mesyuarat Jawatankuasa Teknikal ICT Sektor Awam (JTISA) 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defRPr/>
            </a:pPr>
            <a:r>
              <a:rPr lang="ms-MY" sz="2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Mengenai Cadangan</a:t>
            </a:r>
            <a:br>
              <a:rPr lang="ms-MY" sz="2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ms-MY" sz="2400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(Nama Projek)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0EA71A-7F5B-4A81-AF0B-DFD7E3F8A8BB}"/>
              </a:ext>
            </a:extLst>
          </p:cNvPr>
          <p:cNvSpPr txBox="1"/>
          <p:nvPr/>
        </p:nvSpPr>
        <p:spPr>
          <a:xfrm>
            <a:off x="276860" y="5764614"/>
            <a:ext cx="3411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ms-MY" sz="1800" b="1" ker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delete yg tidak berkaitan</a:t>
            </a:r>
            <a:endParaRPr lang="ms-MY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27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6213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3. PROFIL </a:t>
            </a:r>
            <a:r>
              <a:rPr lang="ms-MY" sz="2400" b="1" dirty="0">
                <a:latin typeface="Arial" panose="020B0604020202020204" pitchFamily="34" charset="0"/>
                <a:cs typeface="Arial" panose="020B0604020202020204" pitchFamily="34" charset="0"/>
              </a:rPr>
              <a:t>PROJEK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7</a:t>
            </a:fld>
            <a:endParaRPr lang="ms-MY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E0A1B58-AF59-4DD6-87F2-163FA1EAC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162602"/>
              </p:ext>
            </p:extLst>
          </p:nvPr>
        </p:nvGraphicFramePr>
        <p:xfrm>
          <a:off x="1" y="533872"/>
          <a:ext cx="12191999" cy="6040969"/>
        </p:xfrm>
        <a:graphic>
          <a:graphicData uri="http://schemas.openxmlformats.org/drawingml/2006/table">
            <a:tbl>
              <a:tblPr/>
              <a:tblGrid>
                <a:gridCol w="384034">
                  <a:extLst>
                    <a:ext uri="{9D8B030D-6E8A-4147-A177-3AD203B41FA5}">
                      <a16:colId xmlns:a16="http://schemas.microsoft.com/office/drawing/2014/main" val="590113146"/>
                    </a:ext>
                  </a:extLst>
                </a:gridCol>
                <a:gridCol w="3195087">
                  <a:extLst>
                    <a:ext uri="{9D8B030D-6E8A-4147-A177-3AD203B41FA5}">
                      <a16:colId xmlns:a16="http://schemas.microsoft.com/office/drawing/2014/main" val="2884851155"/>
                    </a:ext>
                  </a:extLst>
                </a:gridCol>
                <a:gridCol w="208666">
                  <a:extLst>
                    <a:ext uri="{9D8B030D-6E8A-4147-A177-3AD203B41FA5}">
                      <a16:colId xmlns:a16="http://schemas.microsoft.com/office/drawing/2014/main" val="3196266384"/>
                    </a:ext>
                  </a:extLst>
                </a:gridCol>
                <a:gridCol w="536008">
                  <a:extLst>
                    <a:ext uri="{9D8B030D-6E8A-4147-A177-3AD203B41FA5}">
                      <a16:colId xmlns:a16="http://schemas.microsoft.com/office/drawing/2014/main" val="1194902930"/>
                    </a:ext>
                  </a:extLst>
                </a:gridCol>
                <a:gridCol w="604764">
                  <a:extLst>
                    <a:ext uri="{9D8B030D-6E8A-4147-A177-3AD203B41FA5}">
                      <a16:colId xmlns:a16="http://schemas.microsoft.com/office/drawing/2014/main" val="583709771"/>
                    </a:ext>
                  </a:extLst>
                </a:gridCol>
                <a:gridCol w="206441">
                  <a:extLst>
                    <a:ext uri="{9D8B030D-6E8A-4147-A177-3AD203B41FA5}">
                      <a16:colId xmlns:a16="http://schemas.microsoft.com/office/drawing/2014/main" val="2402059628"/>
                    </a:ext>
                  </a:extLst>
                </a:gridCol>
                <a:gridCol w="208234">
                  <a:extLst>
                    <a:ext uri="{9D8B030D-6E8A-4147-A177-3AD203B41FA5}">
                      <a16:colId xmlns:a16="http://schemas.microsoft.com/office/drawing/2014/main" val="104623182"/>
                    </a:ext>
                  </a:extLst>
                </a:gridCol>
                <a:gridCol w="208666">
                  <a:extLst>
                    <a:ext uri="{9D8B030D-6E8A-4147-A177-3AD203B41FA5}">
                      <a16:colId xmlns:a16="http://schemas.microsoft.com/office/drawing/2014/main" val="3414083853"/>
                    </a:ext>
                  </a:extLst>
                </a:gridCol>
                <a:gridCol w="209282">
                  <a:extLst>
                    <a:ext uri="{9D8B030D-6E8A-4147-A177-3AD203B41FA5}">
                      <a16:colId xmlns:a16="http://schemas.microsoft.com/office/drawing/2014/main" val="3045851636"/>
                    </a:ext>
                  </a:extLst>
                </a:gridCol>
                <a:gridCol w="654532">
                  <a:extLst>
                    <a:ext uri="{9D8B030D-6E8A-4147-A177-3AD203B41FA5}">
                      <a16:colId xmlns:a16="http://schemas.microsoft.com/office/drawing/2014/main" val="2472229028"/>
                    </a:ext>
                  </a:extLst>
                </a:gridCol>
                <a:gridCol w="229051">
                  <a:extLst>
                    <a:ext uri="{9D8B030D-6E8A-4147-A177-3AD203B41FA5}">
                      <a16:colId xmlns:a16="http://schemas.microsoft.com/office/drawing/2014/main" val="1627225869"/>
                    </a:ext>
                  </a:extLst>
                </a:gridCol>
                <a:gridCol w="615836">
                  <a:extLst>
                    <a:ext uri="{9D8B030D-6E8A-4147-A177-3AD203B41FA5}">
                      <a16:colId xmlns:a16="http://schemas.microsoft.com/office/drawing/2014/main" val="1938322960"/>
                    </a:ext>
                  </a:extLst>
                </a:gridCol>
                <a:gridCol w="1099948">
                  <a:extLst>
                    <a:ext uri="{9D8B030D-6E8A-4147-A177-3AD203B41FA5}">
                      <a16:colId xmlns:a16="http://schemas.microsoft.com/office/drawing/2014/main" val="1619256893"/>
                    </a:ext>
                  </a:extLst>
                </a:gridCol>
                <a:gridCol w="1368036">
                  <a:extLst>
                    <a:ext uri="{9D8B030D-6E8A-4147-A177-3AD203B41FA5}">
                      <a16:colId xmlns:a16="http://schemas.microsoft.com/office/drawing/2014/main" val="361699760"/>
                    </a:ext>
                  </a:extLst>
                </a:gridCol>
                <a:gridCol w="117056">
                  <a:extLst>
                    <a:ext uri="{9D8B030D-6E8A-4147-A177-3AD203B41FA5}">
                      <a16:colId xmlns:a16="http://schemas.microsoft.com/office/drawing/2014/main" val="4238197944"/>
                    </a:ext>
                  </a:extLst>
                </a:gridCol>
                <a:gridCol w="208666">
                  <a:extLst>
                    <a:ext uri="{9D8B030D-6E8A-4147-A177-3AD203B41FA5}">
                      <a16:colId xmlns:a16="http://schemas.microsoft.com/office/drawing/2014/main" val="3434608799"/>
                    </a:ext>
                  </a:extLst>
                </a:gridCol>
                <a:gridCol w="2137692">
                  <a:extLst>
                    <a:ext uri="{9D8B030D-6E8A-4147-A177-3AD203B41FA5}">
                      <a16:colId xmlns:a16="http://schemas.microsoft.com/office/drawing/2014/main" val="1217070088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ms-MY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100" b="1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Kelulusan JPICT Kementerian</a:t>
                      </a:r>
                      <a:r>
                        <a:rPr kumimoji="0" lang="ms-MY" sz="11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Agensi</a:t>
                      </a:r>
                      <a:endParaRPr lang="ms-MY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r"/>
                      <a:r>
                        <a:rPr lang="en-US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JPICT</a:t>
                      </a:r>
                      <a:r>
                        <a:rPr lang="en-US" sz="1100" b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DOA </a:t>
                      </a:r>
                      <a:endParaRPr lang="en-US" sz="11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3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3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1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ms-MY"/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ms-MY" sz="110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DD.MM.YYYY</a:t>
                      </a:r>
                      <a:endParaRPr lang="en-US" sz="13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ms-MY"/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ms-MY" sz="110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DD.MM.YYYY</a:t>
                      </a:r>
                      <a:endParaRPr lang="ms-MY"/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3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3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JPICT</a:t>
                      </a:r>
                      <a:r>
                        <a:rPr lang="en-US" sz="1100" b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Kementerian </a:t>
                      </a:r>
                      <a:endParaRPr lang="en-US" sz="11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3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ms-MY"/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3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ms-MY" sz="110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DD.MM.YYYY</a:t>
                      </a:r>
                      <a:endParaRPr lang="ms-MY"/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90094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fi-FI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 Permohonan Melalui</a:t>
                      </a:r>
                      <a:r>
                        <a:rPr lang="fi-FI" sz="11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PROFIT</a:t>
                      </a:r>
                      <a:endParaRPr lang="fi-FI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DD.MM.YYYY     </a:t>
                      </a:r>
                      <a:r>
                        <a:rPr lang="en-US" sz="1100">
                          <a:solidFill>
                            <a:srgbClr val="E50BB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Dilengkapkan</a:t>
                      </a:r>
                      <a:r>
                        <a:rPr lang="en-US" sz="1100" baseline="0">
                          <a:solidFill>
                            <a:srgbClr val="E50BB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oleh Urus Setia</a:t>
                      </a:r>
                      <a:endParaRPr lang="ms-MY" sz="1100">
                        <a:solidFill>
                          <a:srgbClr val="E50BB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ms-MY" sz="13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11753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ms-MY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</a:t>
                      </a: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Permohonan</a:t>
                      </a:r>
                      <a:endParaRPr lang="ms-MY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DD.MM.YYYY     </a:t>
                      </a:r>
                      <a:r>
                        <a:rPr lang="en-US" sz="1100">
                          <a:solidFill>
                            <a:srgbClr val="E50BB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Dilengkapkan</a:t>
                      </a:r>
                      <a:r>
                        <a:rPr lang="en-US" sz="1100" baseline="0">
                          <a:solidFill>
                            <a:srgbClr val="E50BB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oleh Urus Setia</a:t>
                      </a:r>
                      <a:endParaRPr lang="ms-MY" sz="1100">
                        <a:solidFill>
                          <a:srgbClr val="E50BB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ms-MY" sz="14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ms-MY" sz="13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78595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ms-MY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100" b="1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 terkandung dalam </a:t>
                      </a:r>
                      <a:r>
                        <a:rPr lang="ms-MY" sz="1100" b="1" i="0" u="none" strike="noStrike" cap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Pelan Strategik Pendigitalan Sektor Awam (</a:t>
                      </a:r>
                      <a:r>
                        <a:rPr kumimoji="0" lang="ms-MY" sz="1100" b="1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PSPSA) </a:t>
                      </a:r>
                      <a:r>
                        <a:rPr kumimoji="0" lang="ms-MY" sz="1100" b="1" u="sng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atau</a:t>
                      </a:r>
                      <a:r>
                        <a:rPr kumimoji="0" lang="ms-MY" sz="1100" b="1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Pelan Strategik Pendigitalan (PSP) </a:t>
                      </a:r>
                      <a:r>
                        <a:rPr kumimoji="0" lang="ms-MY" sz="1100" b="1" u="sng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atau</a:t>
                      </a:r>
                      <a:r>
                        <a:rPr kumimoji="0" lang="ms-MY" sz="1100" b="1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Punca Kuasa berkaitan</a:t>
                      </a:r>
                      <a:endParaRPr lang="ms-MY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algn="just"/>
                      <a:r>
                        <a:rPr lang="ms-MY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Pelan Strategik Pendigitalan Kementerian/Agensi 20XX-20XX   </a:t>
                      </a:r>
                      <a:r>
                        <a:rPr lang="ms-MY" sz="11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dan/atau  </a:t>
                      </a:r>
                      <a:r>
                        <a:rPr lang="ms-MY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pelan lain berkaitan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ms-MY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Teras 1 : Pemerkasaan Perkhidmatan Digital Inklusif dan Bersepadu.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ms-MY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 2 : Pemantapan Pendigitalan Perkhidmatan Teras </a:t>
                      </a:r>
                    </a:p>
                    <a:p>
                      <a:pPr algn="r"/>
                      <a:endParaRPr lang="ms-MY" sz="1100"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ms-MY" sz="1000"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ms-MY" sz="1000"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ms-MY" sz="1000"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ms-MY" sz="1000"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ms-MY" sz="1000"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26713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kumimoji="0" lang="ms-MY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Tempoh</a:t>
                      </a:r>
                      <a:r>
                        <a:rPr kumimoji="0" lang="en-US" sz="11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100" b="1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</a:t>
                      </a:r>
                      <a:r>
                        <a:rPr kumimoji="0" lang="en-US" sz="11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en-US" sz="1100" b="1" kern="12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bulan</a:t>
                      </a:r>
                      <a:r>
                        <a:rPr kumimoji="0" lang="en-US" sz="1100" b="1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700" b="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*bermula </a:t>
                      </a:r>
                      <a:r>
                        <a:rPr lang="en-US" sz="7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daripada</a:t>
                      </a:r>
                      <a:r>
                        <a:rPr lang="en-US" sz="7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Kick-Off/ SST</a:t>
                      </a:r>
                      <a:endParaRPr lang="en-US" sz="11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b="1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 bulan</a:t>
                      </a:r>
                    </a:p>
                  </a:txBody>
                  <a:tcPr marT="45737" marB="4573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300" b="0" noProof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300" b="0" noProof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100" b="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Jangka Mula</a:t>
                      </a:r>
                      <a:endParaRPr lang="ms-MY" sz="1100" b="0" noProof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300" b="0" noProof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300" b="0" noProof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1100" b="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ms-MY" sz="1100"/>
                    </a:p>
                  </a:txBody>
                  <a:tcPr marT="45737" marB="457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MM.YYYY</a:t>
                      </a:r>
                      <a:endParaRPr lang="en-MY" sz="1100"/>
                    </a:p>
                  </a:txBody>
                  <a:tcPr marT="45737" marB="457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MY" sz="1100"/>
                    </a:p>
                  </a:txBody>
                  <a:tcPr marT="45737" marB="457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MY" sz="1100" b="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Jangka Akhir</a:t>
                      </a:r>
                      <a:endParaRPr lang="ms-MY" sz="1100"/>
                    </a:p>
                  </a:txBody>
                  <a:tcPr marT="45737" marB="457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ms-MY" sz="1100"/>
                    </a:p>
                  </a:txBody>
                  <a:tcPr marT="45737" marB="457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ms-MY" sz="1100" b="0" noProof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MM.YYYY</a:t>
                      </a:r>
                      <a:endParaRPr lang="ms-MY" sz="1100"/>
                    </a:p>
                  </a:txBody>
                  <a:tcPr marT="45737" marB="457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034173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MY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kumimoji="0" lang="ms-MY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Tempoh Jaminan (bulan)</a:t>
                      </a:r>
                    </a:p>
                  </a:txBody>
                  <a:tcPr marT="45737" marB="4573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b="1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 bulan</a:t>
                      </a:r>
                    </a:p>
                  </a:txBody>
                  <a:tcPr marT="45737" marB="4573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300" b="0" noProof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300" b="0" noProof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100" b="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Jangka Mula</a:t>
                      </a:r>
                      <a:endParaRPr lang="ms-MY" sz="1100" b="0" noProof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300" b="0" noProof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300" b="0" noProof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1100" b="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ms-MY" sz="1100"/>
                    </a:p>
                  </a:txBody>
                  <a:tcPr marT="45737" marB="457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MM.YYYY</a:t>
                      </a:r>
                      <a:endParaRPr lang="en-MY" sz="1100"/>
                    </a:p>
                  </a:txBody>
                  <a:tcPr marT="45737" marB="457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MY" sz="1100"/>
                    </a:p>
                  </a:txBody>
                  <a:tcPr marT="45737" marB="457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MY" sz="1100" b="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Jangka Akhir</a:t>
                      </a:r>
                      <a:endParaRPr lang="ms-MY" sz="1100"/>
                    </a:p>
                  </a:txBody>
                  <a:tcPr marT="45737" marB="457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ms-MY" sz="1100"/>
                    </a:p>
                  </a:txBody>
                  <a:tcPr marT="45737" marB="457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ms-MY" sz="1100" b="0" noProof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MM.YYYY</a:t>
                      </a:r>
                      <a:endParaRPr lang="ms-MY" sz="1100"/>
                    </a:p>
                  </a:txBody>
                  <a:tcPr marT="45737" marB="457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966597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ms-MY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Anggaran </a:t>
                      </a:r>
                      <a:r>
                        <a:rPr lang="ms-MY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</a:t>
                      </a:r>
                      <a:r>
                        <a:rPr lang="ms-MY" sz="1100" b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Keseluruhan </a:t>
                      </a:r>
                      <a:r>
                        <a:rPr lang="en-US" sz="700" b="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*termasuk 8% SST/ </a:t>
                      </a:r>
                      <a:r>
                        <a:rPr lang="en-MY" sz="700" b="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ICP 1%</a:t>
                      </a:r>
                      <a:endParaRPr lang="en-MY" sz="11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marL="0" indent="0" algn="just">
                        <a:buClr>
                          <a:schemeClr val="tx1"/>
                        </a:buClr>
                        <a:buSzPct val="100000"/>
                        <a:buFont typeface="+mj-lt"/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RMXXX </a:t>
                      </a:r>
                      <a:r>
                        <a:rPr lang="en-US" sz="11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(termasuk SST)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just">
                        <a:buClr>
                          <a:schemeClr val="tx1"/>
                        </a:buClr>
                        <a:buSzPct val="100000"/>
                        <a:buFont typeface="+mj-lt"/>
                        <a:buNone/>
                      </a:pPr>
                      <a:endParaRPr lang="en-US" sz="13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just">
                        <a:buClr>
                          <a:schemeClr val="tx1"/>
                        </a:buClr>
                        <a:buSzPct val="100000"/>
                        <a:buFont typeface="+mj-lt"/>
                        <a:buNone/>
                      </a:pPr>
                      <a:endParaRPr lang="en-US" sz="13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Clr>
                          <a:schemeClr val="tx1"/>
                        </a:buClr>
                        <a:buSzPct val="100000"/>
                        <a:buFont typeface="+mj-lt"/>
                        <a:buNone/>
                      </a:pPr>
                      <a:endParaRPr lang="en-US" sz="13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Clr>
                          <a:schemeClr val="tx1"/>
                        </a:buClr>
                        <a:buSzPct val="100000"/>
                        <a:buFont typeface="+mj-lt"/>
                        <a:buNone/>
                      </a:pPr>
                      <a:endParaRPr lang="en-US" sz="13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lvl="0" indent="0" algn="l">
                        <a:buClr>
                          <a:schemeClr val="accent1"/>
                        </a:buClr>
                        <a:buSzPct val="73000"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indent="0" algn="just">
                        <a:buClr>
                          <a:schemeClr val="tx1"/>
                        </a:buClr>
                        <a:buSzPct val="100000"/>
                        <a:buFont typeface="+mj-lt"/>
                        <a:buNone/>
                      </a:pPr>
                      <a:endParaRPr lang="en-US" sz="13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94244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ms-MY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Sumber Peruntukan</a:t>
                      </a:r>
                      <a:endParaRPr lang="ms-MY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algn="just"/>
                      <a:r>
                        <a:rPr lang="ms-MY" sz="11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RMKe-XX RP-X YYYY   /   </a:t>
                      </a:r>
                      <a:r>
                        <a:rPr lang="ms-MY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Belanja Mengurus YYYY (OS?)    </a:t>
                      </a:r>
                      <a:r>
                        <a:rPr lang="ms-MY" sz="11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   Lain-lain </a:t>
                      </a:r>
                      <a:endParaRPr lang="ms-MY" sz="11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ms-MY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ms-MY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ms-MY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ms-MY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ms-MY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67923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kumimoji="0" lang="ms-MY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Kaedah Perolehan</a:t>
                      </a:r>
                      <a:endParaRPr lang="ms-MY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algn="just"/>
                      <a:r>
                        <a:rPr lang="ms-MY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Pembelian</a:t>
                      </a:r>
                      <a:r>
                        <a:rPr lang="ms-MY" sz="1100" b="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Terus/ Sebut Harga / </a:t>
                      </a:r>
                      <a:r>
                        <a:rPr lang="ms-MY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Tender Terbuka/ Tender Terbuka Pra-Kelayakan </a:t>
                      </a:r>
                      <a:r>
                        <a:rPr lang="ms-MY" sz="1100" b="0" u="sng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 </a:t>
                      </a:r>
                      <a:r>
                        <a:rPr lang="ms-MY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RFP/ </a:t>
                      </a:r>
                    </a:p>
                    <a:p>
                      <a:pPr algn="just"/>
                      <a:r>
                        <a:rPr lang="ms-MY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Rundingan Terus </a:t>
                      </a:r>
                      <a:r>
                        <a:rPr lang="ms-MY" sz="1100" b="0" u="sng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 </a:t>
                      </a:r>
                      <a:r>
                        <a:rPr lang="ms-MY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Lantikan Terus dengan Syarikat XXX (nyatakan nama syarkat)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ms-MY" sz="13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ms-MY" sz="13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ms-MY" sz="13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ms-MY" sz="13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ms-MY" sz="13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052350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kumimoji="0" lang="ms-MY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b="1" i="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</a:t>
                      </a:r>
                      <a:r>
                        <a:rPr lang="ms-MY" sz="1100" b="1" i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Public Private Partnership (PPP)/ Private Finance Initiative (PFI)</a:t>
                      </a:r>
                      <a:endParaRPr lang="ms-MY" sz="1100" b="1" i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ms-MY" sz="1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ms-MY" sz="1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gridSpan="2"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MY" sz="1100" b="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</a:t>
                      </a:r>
                      <a:endParaRPr lang="ms-MY" sz="11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hMerge="1"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endParaRPr lang="ms-MY" sz="13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endParaRPr lang="ms-MY" sz="100"/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 sz="100"/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gridSpan="4"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MY" sz="1100" b="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</a:t>
                      </a:r>
                      <a:endParaRPr lang="ms-MY" sz="11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rowSpan="3" hMerge="1">
                  <a:txBody>
                    <a:bodyPr/>
                    <a:lstStyle/>
                    <a:p>
                      <a:pPr marL="400050" indent="-400050" algn="just">
                        <a:buFont typeface="+mj-lt"/>
                        <a:buAutoNum type="romanLcPeriod"/>
                      </a:pPr>
                      <a:r>
                        <a:rPr lang="ms-MY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Peralatan yang</a:t>
                      </a:r>
                      <a:r>
                        <a:rPr lang="ms-MY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dibekalkan memenuhi keperluan/spesifikasi yang diperlukan. </a:t>
                      </a:r>
                    </a:p>
                    <a:p>
                      <a:pPr marL="400050" indent="-400050" algn="just">
                        <a:buFont typeface="+mj-lt"/>
                        <a:buAutoNum type="romanLcPeriod"/>
                      </a:pPr>
                      <a:r>
                        <a:rPr lang="ms-MY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Kompetensi pasukan projek hendaklah mempunyai kemahiran dan kepakaran untuk melaksanakan khidmat sokongan teknikal yang telah ditetapkan di dalam kontrak.</a:t>
                      </a:r>
                    </a:p>
                    <a:p>
                      <a:pPr marL="400050" indent="-400050" algn="just">
                        <a:buFont typeface="+mj-lt"/>
                        <a:buAutoNum type="romanLcPeriod"/>
                      </a:pPr>
                      <a:r>
                        <a:rPr lang="ms-MY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 projek mengikut jadual yang ditetapkan,</a:t>
                      </a:r>
                      <a:r>
                        <a:rPr lang="ms-MY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iaitu peralatan mesti siap dipasang sepenuhnnya sebelum kontrak bermula. </a:t>
                      </a:r>
                      <a:endParaRPr lang="ms-MY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mpd="sng">
                      <a:noFill/>
                      <a:prstDash val="solid"/>
                    </a:lnL>
                  </a:tcPr>
                </a:tc>
                <a:tc rowSpan="3" hMerge="1"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endParaRPr lang="ms-MY" sz="11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gridSpan="4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ms-MY" sz="1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Nota: Sila tandakan  </a:t>
                      </a:r>
                      <a:r>
                        <a:rPr lang="ms-MY" sz="11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✓ </a:t>
                      </a:r>
                      <a:r>
                        <a:rPr kumimoji="0" lang="ms-MY" sz="1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yang berkaitan</a:t>
                      </a:r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3" h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ms-MY" sz="1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36717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ms-MY" sz="11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ms-MY" sz="11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ms-MY" sz="11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✓</a:t>
                      </a:r>
                      <a:endParaRPr lang="ms-MY" sz="1100"/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 sz="1100"/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 v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2977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ms-MY" sz="11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ms-MY" sz="1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ms-MY" sz="100"/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 sz="100"/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 v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695289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  <a:endParaRPr kumimoji="0" lang="ms-MY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Terlibat dengan CPTPP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Comprehensive and </a:t>
                      </a:r>
                      <a:r>
                        <a:rPr lang="en-US" sz="700" b="0" i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Progressive Agreement for Trans-Pacific Partnership (</a:t>
                      </a:r>
                      <a:r>
                        <a:rPr lang="en-US" sz="700" b="0" i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CPTPP)</a:t>
                      </a:r>
                      <a:endParaRPr lang="ms-MY" sz="700" b="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ms-MY" sz="11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ms-MY" sz="1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gridSpan="2"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MY" sz="1100" b="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</a:t>
                      </a:r>
                      <a:endParaRPr lang="ms-MY" sz="11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hMerge="1"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endParaRPr lang="ms-MY" sz="13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endParaRPr lang="ms-MY" sz="100"/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 sz="100"/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gridSpan="4"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MY" sz="1100" b="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</a:t>
                      </a:r>
                      <a:endParaRPr lang="ms-MY" sz="11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rowSpan="3" hMerge="1">
                  <a:txBody>
                    <a:bodyPr/>
                    <a:lstStyle/>
                    <a:p>
                      <a:pPr marL="400050" indent="-400050" algn="just">
                        <a:buFont typeface="+mj-lt"/>
                        <a:buAutoNum type="romanLcPeriod"/>
                      </a:pPr>
                      <a:r>
                        <a:rPr lang="ms-MY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Peralatan yang</a:t>
                      </a:r>
                      <a:r>
                        <a:rPr lang="ms-MY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dibekalkan memenuhi keperluan/spesifikasi yang diperlukan. </a:t>
                      </a:r>
                    </a:p>
                    <a:p>
                      <a:pPr marL="400050" indent="-400050" algn="just">
                        <a:buFont typeface="+mj-lt"/>
                        <a:buAutoNum type="romanLcPeriod"/>
                      </a:pPr>
                      <a:r>
                        <a:rPr lang="ms-MY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Kompetensi pasukan projek hendaklah mempunyai kemahiran dan kepakaran untuk melaksanakan khidmat sokongan teknikal yang telah ditetapkan di dalam kontrak.</a:t>
                      </a:r>
                    </a:p>
                    <a:p>
                      <a:pPr marL="400050" indent="-400050" algn="just">
                        <a:buFont typeface="+mj-lt"/>
                        <a:buAutoNum type="romanLcPeriod"/>
                      </a:pPr>
                      <a:r>
                        <a:rPr lang="ms-MY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 projek mengikut jadual yang ditetapkan,</a:t>
                      </a:r>
                      <a:r>
                        <a:rPr lang="ms-MY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iaitu peralatan mesti siap dipasang sepenuhnnya sebelum kontrak bermula. </a:t>
                      </a:r>
                      <a:endParaRPr lang="ms-MY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mpd="sng">
                      <a:noFill/>
                      <a:prstDash val="solid"/>
                    </a:lnL>
                  </a:tcPr>
                </a:tc>
                <a:tc rowSpan="3" hMerge="1"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endParaRPr lang="ms-MY" sz="11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gridSpan="4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ms-MY" sz="1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Nota: Sila tandakan  </a:t>
                      </a:r>
                      <a:r>
                        <a:rPr lang="ms-MY" sz="11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✓ </a:t>
                      </a:r>
                      <a:r>
                        <a:rPr kumimoji="0" lang="ms-MY" sz="1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yang berkaitan</a:t>
                      </a:r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3" h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ms-MY" sz="1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189634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ms-MY" sz="11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ms-MY" sz="11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ms-MY" sz="11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✓</a:t>
                      </a:r>
                      <a:endParaRPr lang="ms-MY" sz="1100"/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 sz="1100"/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 v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766981"/>
                  </a:ext>
                </a:extLst>
              </a:tr>
              <a:tr h="161167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ms-MY" sz="11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ms-MY" sz="1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ms-MY" sz="100"/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 sz="100"/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 v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73084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MY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</a:t>
                      </a:r>
                      <a:endParaRPr kumimoji="0" lang="ms-MY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200" b="1" kern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Perkhidmatan / Aplikasi Gunasama </a:t>
                      </a:r>
                      <a:r>
                        <a:rPr kumimoji="0" lang="ms-MY" sz="1200" b="1" i="1" kern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(Shared Services</a:t>
                      </a:r>
                      <a:r>
                        <a:rPr kumimoji="0" lang="ms-MY" sz="1200" b="1" kern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sedia ada di agensi</a:t>
                      </a:r>
                      <a:endParaRPr kumimoji="0" lang="ms-MY" sz="1200" b="1" kern="1200" noProof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kern="1200" baseline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MyGovCloud@PDSA, MyGov*Net, MyGovUC, MyGPKI, GAMMA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ms-MY" sz="1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endParaRPr lang="ms-MY" sz="11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 sz="100"/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endParaRPr lang="ms-MY" sz="11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ms-MY" sz="1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35823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MY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</a:t>
                      </a:r>
                      <a:endParaRPr kumimoji="0" lang="ms-MY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Dokumen yang Menyokong</a:t>
                      </a:r>
                      <a:r>
                        <a:rPr lang="ms-MY" sz="1200" b="1" baseline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Permohonan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700" b="0" i="1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700" b="0" i="1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(Masukkan screenshot dokumen sokongan selepas slaid “Terima Kasih” dan </a:t>
                      </a:r>
                      <a:r>
                        <a:rPr lang="ms-MY" sz="700" b="0" i="1" noProof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hyperlink</a:t>
                      </a:r>
                      <a:r>
                        <a:rPr lang="ms-MY" sz="700" b="0" i="1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s-MY" sz="700" b="0" i="1" baseline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kepada dokumen berkenaan)</a:t>
                      </a:r>
                      <a:endParaRPr lang="ms-MY" sz="700" b="0" i="1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marL="177800" marR="0" lvl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s-MY" sz="1100" baseline="0" noProof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Lampiran 1</a:t>
                      </a:r>
                      <a:r>
                        <a:rPr lang="ms-MY" sz="1100" baseline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Surat Kelulusan Peruntukan/ JPICT </a:t>
                      </a:r>
                      <a:r>
                        <a:rPr lang="ms-MY" sz="1100" baseline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DOA/ JPICT Kementerian</a:t>
                      </a:r>
                    </a:p>
                    <a:p>
                      <a:pPr marL="177800" marR="0" lvl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s-MY" sz="1100" baseline="0" noProof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Lampiran 2</a:t>
                      </a:r>
                      <a:r>
                        <a:rPr lang="ms-MY" sz="1100" baseline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Surat</a:t>
                      </a:r>
                      <a:r>
                        <a:rPr lang="ms-MY" sz="1100" baseline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Minit Punca Kuasa Projek</a:t>
                      </a:r>
                    </a:p>
                    <a:p>
                      <a:pPr marL="177800" marR="0" lvl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s-MY" sz="1100" baseline="0" noProof="0"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Lampiran 3</a:t>
                      </a:r>
                      <a:r>
                        <a:rPr lang="ms-MY" sz="1100" baseline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ms-MY" sz="1100" baseline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Cabutan Pelan Strategik Pendigital ICT Jabatan </a:t>
                      </a:r>
                      <a:r>
                        <a:rPr lang="ms-MY" sz="1100" baseline="0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Dasar yang menuokong projek- nyatakan</a:t>
                      </a:r>
                    </a:p>
                    <a:p>
                      <a:pPr marL="177800" marR="0" lvl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s-MY" sz="1100" baseline="0" noProof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Lampiran 4</a:t>
                      </a:r>
                      <a:r>
                        <a:rPr lang="ms-MY" sz="1100" baseline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ms-MY" sz="1100" baseline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Jadual Perbandingan Harga</a:t>
                      </a:r>
                    </a:p>
                    <a:p>
                      <a:pPr marL="177800" marR="0" lvl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s-MY" sz="1100" baseline="0" noProof="0"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Lampiran 5</a:t>
                      </a:r>
                      <a:r>
                        <a:rPr lang="ms-MY" sz="1100" baseline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ms-MY" sz="1100" baseline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Kajian Pasaran (Sebut Harga)</a:t>
                      </a:r>
                    </a:p>
                    <a:p>
                      <a:pPr marL="177800" marR="0" lvl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s-MY" sz="1100" baseline="0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 action="ppaction://hlinksldjump"/>
                        </a:rPr>
                        <a:t>Lampiran X</a:t>
                      </a:r>
                      <a:r>
                        <a:rPr lang="ms-MY" sz="1100" baseline="0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&lt;nama lampiran&gt;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27113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E0454B-2BB1-485C-BB94-2E46E871BD76}"/>
              </a:ext>
            </a:extLst>
          </p:cNvPr>
          <p:cNvSpPr txBox="1"/>
          <p:nvPr/>
        </p:nvSpPr>
        <p:spPr>
          <a:xfrm>
            <a:off x="12700" y="6660515"/>
            <a:ext cx="116815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s-MY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Nota</a:t>
            </a:r>
            <a:r>
              <a:rPr kumimoji="0" lang="ms-MY" sz="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ms-MY" sz="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Industrial Collaboration Programme </a:t>
            </a:r>
            <a:r>
              <a:rPr kumimoji="0" lang="ms-MY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(ICP) dilaksanakan berdasarkan </a:t>
            </a:r>
            <a:r>
              <a:rPr kumimoji="0" lang="ms-MY" sz="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PK 1.7 : Dasar dan Garis Panduan Program Kolaborasi Industri (Industrial Collaboration Programme) Dalam Perolehan Kerajaan oleh Kementerian Kewangan</a:t>
            </a:r>
            <a:r>
              <a:rPr kumimoji="0" lang="en-MY" sz="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MY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MY" sz="600" b="0" i="0" u="none" strike="sng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635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0" y="572208"/>
            <a:ext cx="12192000" cy="6285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algn="just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Bahagian </a:t>
            </a:r>
            <a:r>
              <a:rPr 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 (BAA) </a:t>
            </a: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bercadang untuk melaksanakan </a:t>
            </a:r>
            <a:r>
              <a:rPr lang="ms-MY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ms-MY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 perkakasan/ pembangunan sistem/ penaiktarafan sistem/ pembangunan semula sistem/ perolehan perisian/ penaiktarafan rangkaian/ perkhidmatan sewaan/ perkhidmatan pengkomputeran awan/ perkhidmatan langganan data/  </a:t>
            </a: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 </a:t>
            </a:r>
            <a:r>
              <a:rPr lang="ms-MY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(tujuan dan liputan projek – rasional teknikal – 5W 1H).</a:t>
            </a:r>
          </a:p>
          <a:p>
            <a:pPr marL="342900" indent="-342900" algn="l"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Objektif Projek adalah:</a:t>
            </a:r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algn="just">
              <a:spcBef>
                <a:spcPts val="0"/>
              </a:spcBef>
              <a:defRPr/>
            </a:pPr>
            <a:r>
              <a:rPr lang="ms-MY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Matlamat yang ingin dicapai untuk menyelesaikan masalah sedia ada (business case)</a:t>
            </a:r>
          </a:p>
          <a:p>
            <a:pPr marL="342900" indent="-342900" algn="l"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 startAt="3"/>
            </a:pPr>
            <a:r>
              <a:rPr lang="en-US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Skop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merangkumi:</a:t>
            </a:r>
          </a:p>
          <a:p>
            <a:pPr marL="898525" indent="-454025" algn="just">
              <a:spcBef>
                <a:spcPts val="0"/>
              </a:spcBef>
              <a:buFont typeface="+mj-lt"/>
              <a:buAutoNum type="alphaLcParenR"/>
              <a:defRPr/>
            </a:pP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 Perkakasan ICT (termasuk perkakasan keselamatan)</a:t>
            </a:r>
          </a:p>
          <a:p>
            <a:pPr marL="898525" indent="-454025" algn="just">
              <a:spcBef>
                <a:spcPts val="0"/>
              </a:spcBef>
              <a:buFont typeface="+mj-lt"/>
              <a:buAutoNum type="alphaLcParenR"/>
              <a:defRPr/>
            </a:pP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Pembangunan Sistem Aplikasi </a:t>
            </a:r>
          </a:p>
          <a:p>
            <a:pPr marL="898525" indent="-454025" algn="just">
              <a:buFont typeface="+mj-lt"/>
              <a:buAutoNum type="alphaLcParenR"/>
            </a:pP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 Perisian (termasuk perisian keselamatan)</a:t>
            </a:r>
          </a:p>
          <a:p>
            <a:pPr marL="898525" indent="-454025" algn="just">
              <a:buFont typeface="+mj-lt"/>
              <a:buAutoNum type="alphaLcParenR"/>
            </a:pP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 Rangkaian dan Peralatan Rangkaian</a:t>
            </a:r>
          </a:p>
          <a:p>
            <a:pPr marL="898525" indent="-454025" algn="just">
              <a:spcBef>
                <a:spcPts val="0"/>
              </a:spcBef>
              <a:buFont typeface="+mj-lt"/>
              <a:buAutoNum type="alphaLcParenR"/>
              <a:defRPr/>
            </a:pP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 Perkhidmatan ICT seperti:</a:t>
            </a:r>
          </a:p>
          <a:p>
            <a:pPr marL="444500" algn="just">
              <a:spcBef>
                <a:spcPts val="0"/>
              </a:spcBef>
              <a:defRPr/>
            </a:pP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i.   Sewaan Peralatan dan Rangkaian</a:t>
            </a:r>
          </a:p>
          <a:p>
            <a:pPr marL="444500" algn="just">
              <a:spcBef>
                <a:spcPts val="0"/>
              </a:spcBef>
              <a:defRPr/>
            </a:pP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ii.  Migrasi Data</a:t>
            </a:r>
          </a:p>
          <a:p>
            <a:pPr marL="444500" algn="just">
              <a:spcBef>
                <a:spcPts val="0"/>
              </a:spcBef>
              <a:defRPr/>
            </a:pP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iii. Pengurusan Terurus (Manage Services)</a:t>
            </a:r>
          </a:p>
          <a:p>
            <a:pPr marL="444500" algn="just">
              <a:spcBef>
                <a:spcPts val="0"/>
              </a:spcBef>
              <a:defRPr/>
            </a:pP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iv. Langganan Platform/ Sistem/ Data</a:t>
            </a:r>
          </a:p>
          <a:p>
            <a:pPr marL="444500" algn="just">
              <a:spcBef>
                <a:spcPts val="0"/>
              </a:spcBef>
              <a:defRPr/>
            </a:pP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v.  Latihan</a:t>
            </a:r>
          </a:p>
          <a:p>
            <a:pPr marL="444500" algn="just">
              <a:spcBef>
                <a:spcPts val="0"/>
              </a:spcBef>
              <a:defRPr/>
            </a:pP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vi. Pengurusan Perubahan</a:t>
            </a:r>
          </a:p>
          <a:p>
            <a:pPr marL="444500" algn="just">
              <a:spcBef>
                <a:spcPts val="0"/>
              </a:spcBef>
              <a:defRPr/>
            </a:pP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vii.Pengurusan Projek</a:t>
            </a:r>
          </a:p>
          <a:p>
            <a:pPr marL="444500" algn="just">
              <a:spcBef>
                <a:spcPts val="0"/>
              </a:spcBef>
              <a:defRPr/>
            </a:pP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viii.</a:t>
            </a:r>
            <a:r>
              <a:rPr lang="ms-MY"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Verification &amp; Validation</a:t>
            </a: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(IV&amp;V) atau </a:t>
            </a:r>
            <a:r>
              <a:rPr lang="ms-MY"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 &amp; Validation </a:t>
            </a: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(V&amp;V)</a:t>
            </a:r>
          </a:p>
          <a:p>
            <a:pPr marL="444500" algn="just">
              <a:spcBef>
                <a:spcPts val="0"/>
              </a:spcBef>
              <a:defRPr/>
            </a:pP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ix.  </a:t>
            </a:r>
            <a:r>
              <a:rPr lang="ms-MY"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Posture Assessment </a:t>
            </a: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(SPA)	</a:t>
            </a:r>
            <a:endParaRPr lang="ms-MY" sz="1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algn="just">
              <a:spcBef>
                <a:spcPts val="0"/>
              </a:spcBef>
              <a:defRPr/>
            </a:pP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f)      Lain-lain Perkakasan/Perkhidmatan bukan ICT </a:t>
            </a:r>
          </a:p>
          <a:p>
            <a:pPr marL="1355725" lvl="1" indent="-454025" algn="just">
              <a:spcBef>
                <a:spcPts val="0"/>
              </a:spcBef>
              <a:buFont typeface="+mj-lt"/>
              <a:buAutoNum type="romanLcPeriod"/>
              <a:defRPr/>
            </a:pP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Perkakasan bukan ICT/ M&amp;E/ fizikal yang menyokong  projek ICT</a:t>
            </a:r>
          </a:p>
          <a:p>
            <a:pPr marL="1355725" lvl="1" indent="-454025" algn="just">
              <a:spcBef>
                <a:spcPts val="0"/>
              </a:spcBef>
              <a:buFont typeface="+mj-lt"/>
              <a:buAutoNum type="romanLcPeriod"/>
              <a:defRPr/>
            </a:pPr>
            <a:r>
              <a:rPr lang="ms-MY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Perkhidmatan bukan ICT/ M&amp;E/ fizikal yang menyokong projek ICT</a:t>
            </a:r>
          </a:p>
          <a:p>
            <a:pPr marL="901700" lvl="1" indent="-454025" algn="just">
              <a:spcBef>
                <a:spcPts val="0"/>
              </a:spcBef>
              <a:defRPr/>
            </a:pPr>
            <a:r>
              <a:rPr lang="ms-MY" altLang="ko-KR" sz="1400" kern="120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g)   </a:t>
            </a:r>
            <a:r>
              <a:rPr lang="ms-MY" altLang="ko-KR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Perkhidmatan Pengkomputeran Awan </a:t>
            </a:r>
            <a:endParaRPr lang="ms-MY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1700" lvl="1" algn="just">
              <a:spcBef>
                <a:spcPts val="0"/>
              </a:spcBef>
              <a:defRPr/>
            </a:pPr>
            <a:endParaRPr lang="ms-MY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6213"/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4. RINGKASAN </a:t>
            </a:r>
            <a:r>
              <a:rPr lang="ms-MY" sz="2400" b="1" dirty="0">
                <a:latin typeface="Arial" panose="020B0604020202020204" pitchFamily="34" charset="0"/>
                <a:cs typeface="Arial" panose="020B0604020202020204" pitchFamily="34" charset="0"/>
              </a:rPr>
              <a:t>PROJEK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8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457537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6213" rtl="0" eaLnBrk="1" latinLnBrk="0" hangingPunct="1"/>
            <a:r>
              <a:rPr lang="en-US" sz="2400" b="1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5. JUSTIFIKASI 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KEPERLUAN PROJEK</a:t>
            </a:r>
            <a:endParaRPr lang="ms-MY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9700" y="718220"/>
            <a:ext cx="11887200" cy="600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tx1"/>
              </a:buClr>
              <a:buSzPct val="73000"/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/>
              </a:buClr>
              <a:buSzPct val="73000"/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chemeClr val="accent1"/>
              </a:buClr>
              <a:buSzPct val="73000"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9</a:t>
            </a:fld>
            <a:endParaRPr lang="ms-MY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E0A1B58-AF59-4DD6-87F2-163FA1EAC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7892"/>
              </p:ext>
            </p:extLst>
          </p:nvPr>
        </p:nvGraphicFramePr>
        <p:xfrm>
          <a:off x="139701" y="533871"/>
          <a:ext cx="11912601" cy="6000080"/>
        </p:xfrm>
        <a:graphic>
          <a:graphicData uri="http://schemas.openxmlformats.org/drawingml/2006/table">
            <a:tbl>
              <a:tblPr/>
              <a:tblGrid>
                <a:gridCol w="355599">
                  <a:extLst>
                    <a:ext uri="{9D8B030D-6E8A-4147-A177-3AD203B41FA5}">
                      <a16:colId xmlns:a16="http://schemas.microsoft.com/office/drawing/2014/main" val="590113146"/>
                    </a:ext>
                  </a:extLst>
                </a:gridCol>
                <a:gridCol w="2353143">
                  <a:extLst>
                    <a:ext uri="{9D8B030D-6E8A-4147-A177-3AD203B41FA5}">
                      <a16:colId xmlns:a16="http://schemas.microsoft.com/office/drawing/2014/main" val="2884851155"/>
                    </a:ext>
                  </a:extLst>
                </a:gridCol>
                <a:gridCol w="2627813">
                  <a:extLst>
                    <a:ext uri="{9D8B030D-6E8A-4147-A177-3AD203B41FA5}">
                      <a16:colId xmlns:a16="http://schemas.microsoft.com/office/drawing/2014/main" val="3196266384"/>
                    </a:ext>
                  </a:extLst>
                </a:gridCol>
                <a:gridCol w="3288023">
                  <a:extLst>
                    <a:ext uri="{9D8B030D-6E8A-4147-A177-3AD203B41FA5}">
                      <a16:colId xmlns:a16="http://schemas.microsoft.com/office/drawing/2014/main" val="1938322960"/>
                    </a:ext>
                  </a:extLst>
                </a:gridCol>
                <a:gridCol w="3288023">
                  <a:extLst>
                    <a:ext uri="{9D8B030D-6E8A-4147-A177-3AD203B41FA5}">
                      <a16:colId xmlns:a16="http://schemas.microsoft.com/office/drawing/2014/main" val="2491816365"/>
                    </a:ext>
                  </a:extLst>
                </a:gridCol>
              </a:tblGrid>
              <a:tr h="206823">
                <a:tc>
                  <a:txBody>
                    <a:bodyPr/>
                    <a:lstStyle/>
                    <a:p>
                      <a:pPr marL="36000" algn="ctr" fontAlgn="b">
                        <a:lnSpc>
                          <a:spcPct val="100000"/>
                        </a:lnSpc>
                      </a:pPr>
                      <a:r>
                        <a:rPr lang="en-MY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</a:p>
                  </a:txBody>
                  <a:tcPr marL="5473" marR="5473" marT="547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b">
                        <a:lnSpc>
                          <a:spcPct val="100000"/>
                        </a:lnSpc>
                      </a:pPr>
                      <a:r>
                        <a:rPr lang="en-MY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PENYATAAN MASALAH</a:t>
                      </a:r>
                      <a:endParaRPr lang="en-MY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3" marR="5473" marT="547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b">
                        <a:lnSpc>
                          <a:spcPct val="100000"/>
                        </a:lnSpc>
                      </a:pPr>
                      <a:r>
                        <a:rPr lang="en-MY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JUSTIFIKASI/ RASIONAL</a:t>
                      </a:r>
                      <a:endParaRPr lang="en-MY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3" marR="5473" marT="547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b">
                        <a:lnSpc>
                          <a:spcPct val="100000"/>
                        </a:lnSpc>
                      </a:pPr>
                      <a:r>
                        <a:rPr lang="en-MY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IMPLIKASI JIKA</a:t>
                      </a:r>
                      <a:r>
                        <a:rPr lang="en-MY" sz="1100" b="1" i="0" u="none" strike="noStrik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TIDAK DILAKSANAKAN</a:t>
                      </a:r>
                      <a:endParaRPr lang="en-MY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3" marR="5473" marT="547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b">
                        <a:lnSpc>
                          <a:spcPct val="100000"/>
                        </a:lnSpc>
                      </a:pPr>
                      <a:r>
                        <a:rPr lang="en-MY" sz="1100" b="1" i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</a:t>
                      </a:r>
                      <a:r>
                        <a:rPr lang="en-MY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PROJEK</a:t>
                      </a:r>
                      <a:endParaRPr lang="en-MY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3" marR="5473" marT="547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900946"/>
                  </a:ext>
                </a:extLst>
              </a:tr>
              <a:tr h="3073591">
                <a:tc>
                  <a:txBody>
                    <a:bodyPr/>
                    <a:lstStyle/>
                    <a:p>
                      <a:pPr marL="36000" algn="ctr" fontAlgn="t">
                        <a:lnSpc>
                          <a:spcPct val="100000"/>
                        </a:lnSpc>
                      </a:pPr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3" marR="5473" marT="5473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s-MY" sz="1100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Fakta</a:t>
                      </a:r>
                      <a:r>
                        <a:rPr lang="ms-MY" sz="1100" baseline="0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r>
                        <a:rPr lang="ms-MY" sz="1100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asalah yang menyokong keperluan projek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s-MY" sz="1100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Justifikasi permohonan yang perlu dilaksanakan untuk mengatasi masalah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s-MY" sz="1100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Implikasi</a:t>
                      </a:r>
                      <a:r>
                        <a:rPr lang="ms-MY" sz="1100" baseline="0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jika projek tidak diluluskan</a:t>
                      </a:r>
                      <a:endParaRPr lang="ms-MY" sz="1100" noProof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s-MY" sz="1100" b="0" i="0" u="none" strike="noStrike" kern="1200" baseline="0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Kesan atau keberhasilan yang dijangka diperoleh daripada pelaksanaan projek</a:t>
                      </a:r>
                    </a:p>
                    <a:p>
                      <a:r>
                        <a:rPr lang="ms-MY" sz="1100" b="0" i="1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(sumber:</a:t>
                      </a:r>
                      <a:r>
                        <a:rPr lang="ms-MY" sz="1100" b="0" i="1" u="none" strike="noStrike" kern="1200" baseline="0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Garis Panduan</a:t>
                      </a:r>
                    </a:p>
                    <a:p>
                      <a:r>
                        <a:rPr lang="ms-MY" sz="1100" b="0" i="1" u="none" strike="noStrike" kern="1200" baseline="0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Penyediaan Rancangan Malaysia Kedua Belas, 2021-2025: Prospek Ekonomi,</a:t>
                      </a:r>
                    </a:p>
                    <a:p>
                      <a:r>
                        <a:rPr lang="ms-MY" sz="1100" b="0" i="1" u="none" strike="noStrike" kern="1200" baseline="0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Kerangka Keberhasilan Bersepadu Nasional Serta Perancangan Dan Pelaksanaan Projek Pembangunan)</a:t>
                      </a:r>
                    </a:p>
                    <a:p>
                      <a:endParaRPr lang="ms-MY" sz="1100" b="0" noProof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r>
                        <a:rPr lang="ms-MY" sz="1100" b="0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Cth: 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ms-MY" sz="1100" b="0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Meningkatkan kualiti perkhidmatan jabatan…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ms-MY" sz="1100" u="none" strike="noStrike" cap="none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Membolehkan rakyat terus menerus dapat menerima maklumat penting…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ms-MY" sz="1100" b="0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Memperluas dan meningkatkan jaringan komunikasi menerusi pelbagai program komunikasi…</a:t>
                      </a:r>
                      <a:endParaRPr lang="ms-MY" sz="1100" noProof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942752"/>
                  </a:ext>
                </a:extLst>
              </a:tr>
              <a:tr h="1405414">
                <a:tc>
                  <a:txBody>
                    <a:bodyPr/>
                    <a:lstStyle/>
                    <a:p>
                      <a:pPr marL="36000" algn="ctr" fontAlgn="t">
                        <a:lnSpc>
                          <a:spcPct val="100000"/>
                        </a:lnSpc>
                      </a:pPr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3" marR="5473" marT="5473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914400" rtl="0" eaLnBrk="1" fontAlgn="t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b="1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Ketiadaan satu sistem </a:t>
                      </a:r>
                      <a:r>
                        <a:rPr lang="ms-MY" sz="1100" b="0" u="none" strike="noStrike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yang berupaya untuk menguruskan data-data bandar pintar di peringkat nasional.</a:t>
                      </a:r>
                    </a:p>
                  </a:txBody>
                  <a:tcPr marL="4104" marR="4104" marT="4104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ms-MY" sz="1100" b="0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Membangunkan satu sistem yang berupaya menguruskan data raya bandar dan platform bandar pintar di peringkat nasional</a:t>
                      </a:r>
                    </a:p>
                  </a:txBody>
                  <a:tcPr marL="4104" marR="4104" marT="4104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9250" marR="0" lvl="0" indent="-285750" algn="l" defTabSz="914400" rtl="0" eaLnBrk="1" fontAlgn="t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s-MY" altLang="en-US" sz="1100" kern="1200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Maklumat bandar pintar </a:t>
                      </a:r>
                      <a:r>
                        <a:rPr lang="ms-MY" altLang="en-US" sz="1100" b="1" kern="1200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 dapat diuruskan secara lebih sistematik dan komprehensif di peringkat nasional </a:t>
                      </a:r>
                      <a:r>
                        <a:rPr lang="ms-MY" altLang="en-US" sz="1100" b="0" kern="1200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menyebabkan pemantauan dan pelaporan pelaksanaan bandar pintar negara di peringkat nasional tidak dapat dilakukan dengan cepat.</a:t>
                      </a:r>
                      <a:endParaRPr lang="ms-MY" altLang="en-US" sz="1100" b="0" kern="1200" noProof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04" marR="4104" marT="4104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9250" marR="0" lvl="0" indent="-285750" algn="l" defTabSz="914400" rtl="0" eaLnBrk="1" fontAlgn="t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s-MY" sz="1100" b="0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League Spartan" charset="0"/>
                          <a:cs typeface="Arial" panose="020B0604020202020204" pitchFamily="34" charset="0"/>
                        </a:rPr>
                        <a:t>Platform Data Raya Bandar yang Komprehensif dan Holistik</a:t>
                      </a:r>
                    </a:p>
                    <a:p>
                      <a:pPr marL="349250" marR="0" lvl="0" indent="-285750" algn="l" defTabSz="914400" rtl="0" eaLnBrk="1" fontAlgn="t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s-MY" sz="1100" b="0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League Spartan" charset="0"/>
                          <a:cs typeface="Arial" panose="020B0604020202020204" pitchFamily="34" charset="0"/>
                        </a:rPr>
                        <a:t>Pengurusan Bandar yang Efektif</a:t>
                      </a:r>
                    </a:p>
                    <a:p>
                      <a:pPr marL="400050" indent="-400050">
                        <a:buAutoNum type="romanLcPeriod"/>
                      </a:pPr>
                      <a:endParaRPr lang="ms-MY" sz="1100" noProof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89886"/>
                  </a:ext>
                </a:extLst>
              </a:tr>
              <a:tr h="1314252">
                <a:tc>
                  <a:txBody>
                    <a:bodyPr/>
                    <a:lstStyle/>
                    <a:p>
                      <a:pPr marL="36000" algn="ctr" fontAlgn="t">
                        <a:lnSpc>
                          <a:spcPct val="100000"/>
                        </a:lnSpc>
                      </a:pPr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3" marR="5473" marT="5473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ms-MY" sz="1100" u="none" strike="noStrike" cap="none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Kontrak sewaan perkakasan sedia ada akan tamat pada 30 April 2023.</a:t>
                      </a:r>
                      <a:endParaRPr lang="ms-MY" sz="1100" u="none" strike="noStrike" cap="none" noProof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ms-MY" sz="1100" u="none" strike="noStrike" cap="none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Memastikan operasi dan urusan harian di Jabatan berjalan dengan lancar.</a:t>
                      </a:r>
                      <a:endParaRPr lang="ms-MY" sz="1100" u="none" strike="noStrike" cap="none" noProof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ms-MY" sz="1100" u="none" strike="noStrike" cap="none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Proses kerja harian yang menggunakan sistem dalam</a:t>
                      </a:r>
                      <a:r>
                        <a:rPr lang="ms-MY" sz="1100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ms-MY" sz="1100" u="none" strike="noStrike" cap="none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luaran akan terganggu. </a:t>
                      </a:r>
                      <a:endParaRPr lang="ms-MY" sz="1100" noProof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74650" marR="0" lvl="0" indent="-2857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endParaRPr lang="ms-MY" sz="1100" u="none" strike="noStrike" cap="none" noProof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ms-MY" sz="1100" u="none" strike="noStrike" cap="none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Gangguan perkhidmatan penyampaian kepada orang awam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r>
                        <a:rPr lang="ms-MY" sz="1100" u="none" strike="noStrike" cap="none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Kesinambungan perkhidmatan agensi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08083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EA66BD6-1B86-4939-B4FC-18454FB3CF0D}"/>
              </a:ext>
            </a:extLst>
          </p:cNvPr>
          <p:cNvSpPr txBox="1"/>
          <p:nvPr/>
        </p:nvSpPr>
        <p:spPr>
          <a:xfrm>
            <a:off x="2131060" y="1615028"/>
            <a:ext cx="50800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ms-MY" sz="1000" b="1" dirty="0">
                <a:latin typeface="Arial" panose="020B0604020202020204" pitchFamily="34" charset="0"/>
                <a:cs typeface="Arial" panose="020B0604020202020204" pitchFamily="34" charset="0"/>
              </a:rPr>
              <a:t>Nota: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s-MY" sz="1000" dirty="0">
                <a:latin typeface="Arial" panose="020B0604020202020204" pitchFamily="34" charset="0"/>
                <a:cs typeface="Arial" panose="020B0604020202020204" pitchFamily="34" charset="0"/>
              </a:rPr>
              <a:t>Justifikasi projek perlu mengikut skop projek atau isu/ masalah yang dihadapi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s-MY" sz="1000" dirty="0">
                <a:latin typeface="Arial" panose="020B0604020202020204" pitchFamily="34" charset="0"/>
                <a:cs typeface="Arial" panose="020B0604020202020204" pitchFamily="34" charset="0"/>
              </a:rPr>
              <a:t>Outcome boleh merujuk kepada dokumen permohonan peruntukan </a:t>
            </a:r>
            <a:r>
              <a:rPr lang="ms-MY" sz="1000">
                <a:latin typeface="Arial" panose="020B0604020202020204" pitchFamily="34" charset="0"/>
                <a:cs typeface="Arial" panose="020B0604020202020204" pitchFamily="34" charset="0"/>
              </a:rPr>
              <a:t>kepada EPU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s-MY" sz="1000">
                <a:latin typeface="Arial" panose="020B0604020202020204" pitchFamily="34" charset="0"/>
                <a:cs typeface="Arial" panose="020B0604020202020204" pitchFamily="34" charset="0"/>
              </a:rPr>
              <a:t>Sekiranya </a:t>
            </a:r>
            <a:r>
              <a:rPr lang="ms-MY" sz="1000" dirty="0">
                <a:latin typeface="Arial" panose="020B0604020202020204" pitchFamily="34" charset="0"/>
                <a:cs typeface="Arial" panose="020B0604020202020204" pitchFamily="34" charset="0"/>
              </a:rPr>
              <a:t>ada slaid maklumat sokongan, sila </a:t>
            </a:r>
            <a:r>
              <a:rPr lang="ms-MY" sz="1000" i="1" dirty="0"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  <a:r>
              <a:rPr lang="ms-MY" sz="1000" dirty="0">
                <a:latin typeface="Arial" panose="020B0604020202020204" pitchFamily="34" charset="0"/>
                <a:cs typeface="Arial" panose="020B0604020202020204" pitchFamily="34" charset="0"/>
              </a:rPr>
              <a:t> kepada slaid tersebut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3838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12880</TotalTime>
  <Words>9360</Words>
  <Application>Microsoft Office PowerPoint</Application>
  <PresentationFormat>Widescreen</PresentationFormat>
  <Paragraphs>2304</Paragraphs>
  <Slides>56</Slides>
  <Notes>47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Bahnschrift</vt:lpstr>
      <vt:lpstr>Calibri</vt:lpstr>
      <vt:lpstr>Calibri Light</vt:lpstr>
      <vt:lpstr>Trebuchet MS</vt:lpstr>
      <vt:lpstr>Wingdings</vt:lpstr>
      <vt:lpstr>Office Theme</vt:lpstr>
      <vt:lpstr>PowerPoint Presentation</vt:lpstr>
      <vt:lpstr>PowerPoint Presentation</vt:lpstr>
      <vt:lpstr>PENTING ! : KEPERLUAN MAKLUMAT SOKONGAN BERDASARKAN KATEGORI PERMOHONAN </vt:lpstr>
      <vt:lpstr>KANDUNGAN PERMOHONAN KELULUSAN TEKNIKAL PROJEK ICT</vt:lpstr>
      <vt:lpstr>MAKLUMAT SOKONGAN PERMOHONAN KELULUSAN TEKNIKAL PROJEK ICT</vt:lpstr>
      <vt:lpstr>2. TUJUAN PEMBENTANGAN</vt:lpstr>
      <vt:lpstr>3. PROFIL PROJEK</vt:lpstr>
      <vt:lpstr>4. RINGKASAN PROJEK</vt:lpstr>
      <vt:lpstr>5. JUSTIFIKASI KEPERLUAN PROJEK</vt:lpstr>
      <vt:lpstr>6. KRONOLOGI PROJEK/ HALA TUJU</vt:lpstr>
      <vt:lpstr>7. LANDSCAPE MAP VIEW (LMV) - DOA </vt:lpstr>
      <vt:lpstr>7a. TECHNOLOGY VIEW</vt:lpstr>
      <vt:lpstr>7b. ALIRAN PROSES KERJA</vt:lpstr>
      <vt:lpstr>7c. APPLICATION STRUCTURE VIEW (ASV)</vt:lpstr>
      <vt:lpstr>7d. FUNGSI HIERARKI BUSINESS</vt:lpstr>
      <vt:lpstr>7e. SENARAI MODUL APLIKASI &amp; KETERANGAN RINGKAS FUNGSI SETIAP MODUL</vt:lpstr>
      <vt:lpstr>8. MAKLUMAT/FAKTA/STATISTIK SOKONGAN</vt:lpstr>
      <vt:lpstr>8a. NORMA AGIHAN 1/2 </vt:lpstr>
      <vt:lpstr>8a. NORMA AGIHAN 2/2 </vt:lpstr>
      <vt:lpstr>8b. MAKLUMAT PERBANDINGAN PROJEK SEDIA ADA &amp; BAHARU </vt:lpstr>
      <vt:lpstr>9. CIRI-CIRI KESELAMATAN ICT</vt:lpstr>
      <vt:lpstr>9. CIRI-CIRI KESELAMATAN ICT</vt:lpstr>
      <vt:lpstr>10. TADBIR URUS PROJEK</vt:lpstr>
      <vt:lpstr>11. JADUAL PELAKSANAAN</vt:lpstr>
      <vt:lpstr>11. JADUAL PELAKSANAAN</vt:lpstr>
      <vt:lpstr>12. RINGKASAN KOS PROJEK</vt:lpstr>
      <vt:lpstr>12. PERINCIAN KOS: (A) PERKAKASAN ICT</vt:lpstr>
      <vt:lpstr>12. PERINCIAN KOS: (B) PEMBANGUNAN SISTEM APLIKASI</vt:lpstr>
      <vt:lpstr>12. PERINCIAN KOS: (B) PEMBANGUNAN SISTEM APLIKASI</vt:lpstr>
      <vt:lpstr>12. PERINCIAN KOS: (B-i) PEMBANGUNAN SISTEM APLIKASI (MAN-DAY)</vt:lpstr>
      <vt:lpstr>12. PERINCIAN KOS: (B-ii) PEMBANGUNAN SISTEM APLIKASI (FPA)</vt:lpstr>
      <vt:lpstr>12. PERINCIAN KOS: (C) PERISIAN</vt:lpstr>
      <vt:lpstr>12. PERINCIAN KOS: (D) RANGKAIAN &amp; PERALATAN RANGKAIAN</vt:lpstr>
      <vt:lpstr>12. PERINCIAN KOS: (E) PERKHIDMATAN ICT</vt:lpstr>
      <vt:lpstr>12. PERINCIAN KOS: (E) PERKHIDMATAN ICT</vt:lpstr>
      <vt:lpstr>12. PERINCIAN KOS: (E) PERKHIDMATAN ICT – SEWAAN/ LANGGANAN</vt:lpstr>
      <vt:lpstr>12. PERINCIAN KOS: (F) LAIN-LAIN BUKAN ICT</vt:lpstr>
      <vt:lpstr>13. SYOR</vt:lpstr>
      <vt:lpstr>TERIMA KASIH</vt:lpstr>
      <vt:lpstr>MAKLUMAT PEGAWAI PERHUBUNGAN</vt:lpstr>
      <vt:lpstr>LAMPIRAN 1 : SURAT KELULUSAN PERUNTUKAN / JPICT</vt:lpstr>
      <vt:lpstr>LAMPIRAN 2 : SURAT / MINIT PUNCA KUASA PERMOHONAN PROJEK</vt:lpstr>
      <vt:lpstr>LAMPIRAN 3 : CABUTAN PELAN / DASAR YANG MENYOKONG PROJEK</vt:lpstr>
      <vt:lpstr>LAMPIRAN 4 : JADUAL PERBANDINGAN HARGA</vt:lpstr>
      <vt:lpstr>LAMPIRAN 5 : KAJIAN PASARAN (SEBUT HARGA)   </vt:lpstr>
      <vt:lpstr>LAMPIRAN X : XXXX</vt:lpstr>
      <vt:lpstr>PowerPoint Presentation</vt:lpstr>
      <vt:lpstr>MAKLUMAT PERUNTUKAN LANGGANAN PERKHIDMATAN PENGKOMPUTERAN AWAN</vt:lpstr>
      <vt:lpstr>12. PERINCIAN KOS: (G) PERKHIDMATAN PENGKOMPUTERAN AWAN</vt:lpstr>
      <vt:lpstr>12. PERINCIAN KOS: (G-A) INFRASTRUKTUR (IaaS)</vt:lpstr>
      <vt:lpstr>12. PERINCIAN KOS: (G-B) PLATFORM (PaaS)</vt:lpstr>
      <vt:lpstr>12. PERINCIAN KOS: (G-C) PERISIAN (SaaS)</vt:lpstr>
      <vt:lpstr>12. PERINCIAN KOS: (G-D1) MYGOVCLOUD@PDSA (VM)</vt:lpstr>
      <vt:lpstr>12. PERINCIAN KOS: (G-D2) MYGOVCLOUD@PDSA (CO-LOCATION)</vt:lpstr>
      <vt:lpstr>12. PERINCIAN KOS: (G-E) PERKHIDMATAN ICT</vt:lpstr>
      <vt:lpstr>12. PERINCIAN KOS: (G-F) LAIN-LAIN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Amirah Fuat</dc:creator>
  <cp:lastModifiedBy>Amirah Fuat</cp:lastModifiedBy>
  <cp:revision>769</cp:revision>
  <dcterms:created xsi:type="dcterms:W3CDTF">2018-10-04T01:13:00Z</dcterms:created>
  <dcterms:modified xsi:type="dcterms:W3CDTF">2026-01-06T08:49:56Z</dcterms:modified>
</cp:coreProperties>
</file>